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35"/>
  </p:notesMasterIdLst>
  <p:handoutMasterIdLst>
    <p:handoutMasterId r:id="rId36"/>
  </p:handoutMasterIdLst>
  <p:sldIdLst>
    <p:sldId id="403" r:id="rId2"/>
    <p:sldId id="406" r:id="rId3"/>
    <p:sldId id="435" r:id="rId4"/>
    <p:sldId id="404" r:id="rId5"/>
    <p:sldId id="436" r:id="rId6"/>
    <p:sldId id="437" r:id="rId7"/>
    <p:sldId id="438" r:id="rId8"/>
    <p:sldId id="439" r:id="rId9"/>
    <p:sldId id="440" r:id="rId10"/>
    <p:sldId id="441" r:id="rId11"/>
    <p:sldId id="442" r:id="rId12"/>
    <p:sldId id="443" r:id="rId13"/>
    <p:sldId id="444" r:id="rId14"/>
    <p:sldId id="445" r:id="rId15"/>
    <p:sldId id="446" r:id="rId16"/>
    <p:sldId id="447" r:id="rId17"/>
    <p:sldId id="460" r:id="rId18"/>
    <p:sldId id="461" r:id="rId19"/>
    <p:sldId id="459" r:id="rId20"/>
    <p:sldId id="448" r:id="rId21"/>
    <p:sldId id="449" r:id="rId22"/>
    <p:sldId id="450" r:id="rId23"/>
    <p:sldId id="451" r:id="rId24"/>
    <p:sldId id="452" r:id="rId25"/>
    <p:sldId id="453" r:id="rId26"/>
    <p:sldId id="454" r:id="rId27"/>
    <p:sldId id="455" r:id="rId28"/>
    <p:sldId id="456" r:id="rId29"/>
    <p:sldId id="457" r:id="rId30"/>
    <p:sldId id="458" r:id="rId31"/>
    <p:sldId id="462" r:id="rId32"/>
    <p:sldId id="463" r:id="rId33"/>
    <p:sldId id="434" r:id="rId34"/>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B6B6"/>
    <a:srgbClr val="355469"/>
    <a:srgbClr val="FF1414"/>
    <a:srgbClr val="8BAAC3"/>
    <a:srgbClr val="FF0000"/>
    <a:srgbClr val="DC0000"/>
    <a:srgbClr val="820000"/>
    <a:srgbClr val="C90000"/>
    <a:srgbClr val="DC1414"/>
    <a:srgbClr val="B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1" autoAdjust="0"/>
    <p:restoredTop sz="94518" autoAdjust="0"/>
  </p:normalViewPr>
  <p:slideViewPr>
    <p:cSldViewPr snapToGrid="0">
      <p:cViewPr>
        <p:scale>
          <a:sx n="100" d="100"/>
          <a:sy n="100" d="100"/>
        </p:scale>
        <p:origin x="-660" y="-84"/>
      </p:cViewPr>
      <p:guideLst>
        <p:guide orient="horz" pos="1492"/>
        <p:guide orient="horz" pos="842"/>
        <p:guide orient="horz" pos="540"/>
        <p:guide orient="horz" pos="2281"/>
        <p:guide orient="horz" pos="2776"/>
        <p:guide orient="horz" pos="648"/>
        <p:guide orient="horz" pos="1739"/>
        <p:guide pos="2880"/>
        <p:guide pos="5619"/>
        <p:guide pos="3091"/>
        <p:guide pos="291"/>
        <p:guide pos="2327"/>
      </p:guideLst>
    </p:cSldViewPr>
  </p:slid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95" d="100"/>
          <a:sy n="95" d="100"/>
        </p:scale>
        <p:origin x="-2724" y="-90"/>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E99333BE-0D34-4F62-BD6E-2C3B14663373}" type="datetimeFigureOut">
              <a:rPr lang="en-US" smtClean="0"/>
              <a:t>9/24/2013</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AECABB6E-EB62-4D88-B3E7-408903A4E4B0}" type="slidenum">
              <a:rPr lang="en-US" smtClean="0"/>
              <a:t>‹#›</a:t>
            </a:fld>
            <a:endParaRPr lang="en-US"/>
          </a:p>
        </p:txBody>
      </p:sp>
    </p:spTree>
    <p:extLst>
      <p:ext uri="{BB962C8B-B14F-4D97-AF65-F5344CB8AC3E}">
        <p14:creationId xmlns:p14="http://schemas.microsoft.com/office/powerpoint/2010/main" val="1705973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4A2D1F94-724F-43BD-B41B-43157E9B4550}" type="datetimeFigureOut">
              <a:rPr lang="en-US" smtClean="0"/>
              <a:t>9/24/2013</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36E82501-53DA-4152-84B0-51135B15EEA8}" type="slidenum">
              <a:rPr lang="en-US" smtClean="0"/>
              <a:t>‹#›</a:t>
            </a:fld>
            <a:endParaRPr lang="en-US"/>
          </a:p>
        </p:txBody>
      </p:sp>
    </p:spTree>
    <p:extLst>
      <p:ext uri="{BB962C8B-B14F-4D97-AF65-F5344CB8AC3E}">
        <p14:creationId xmlns:p14="http://schemas.microsoft.com/office/powerpoint/2010/main" val="21532524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t>1</a:t>
            </a:fld>
            <a:endParaRPr lang="en-US"/>
          </a:p>
        </p:txBody>
      </p:sp>
    </p:spTree>
    <p:extLst>
      <p:ext uri="{BB962C8B-B14F-4D97-AF65-F5344CB8AC3E}">
        <p14:creationId xmlns:p14="http://schemas.microsoft.com/office/powerpoint/2010/main" val="3776657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334" eaLnBrk="0" hangingPunct="0">
              <a:defRPr>
                <a:solidFill>
                  <a:schemeClr val="tx1"/>
                </a:solidFill>
                <a:latin typeface="Arial" charset="0"/>
                <a:ea typeface="ＭＳ Ｐゴシック" pitchFamily="32" charset="-128"/>
              </a:defRPr>
            </a:lvl1pPr>
            <a:lvl2pPr marL="703797" indent="-270691" defTabSz="914334" eaLnBrk="0" hangingPunct="0">
              <a:defRPr>
                <a:solidFill>
                  <a:schemeClr val="tx1"/>
                </a:solidFill>
                <a:latin typeface="Arial" charset="0"/>
                <a:ea typeface="ＭＳ Ｐゴシック" pitchFamily="32" charset="-128"/>
              </a:defRPr>
            </a:lvl2pPr>
            <a:lvl3pPr marL="1082764" indent="-216553" defTabSz="914334" eaLnBrk="0" hangingPunct="0">
              <a:defRPr>
                <a:solidFill>
                  <a:schemeClr val="tx1"/>
                </a:solidFill>
                <a:latin typeface="Arial" charset="0"/>
                <a:ea typeface="ＭＳ Ｐゴシック" pitchFamily="32" charset="-128"/>
              </a:defRPr>
            </a:lvl3pPr>
            <a:lvl4pPr marL="1515869" indent="-216553" defTabSz="914334" eaLnBrk="0" hangingPunct="0">
              <a:defRPr>
                <a:solidFill>
                  <a:schemeClr val="tx1"/>
                </a:solidFill>
                <a:latin typeface="Arial" charset="0"/>
                <a:ea typeface="ＭＳ Ｐゴシック" pitchFamily="32" charset="-128"/>
              </a:defRPr>
            </a:lvl4pPr>
            <a:lvl5pPr marL="1948975" indent="-216553" defTabSz="914334" eaLnBrk="0" hangingPunct="0">
              <a:defRPr>
                <a:solidFill>
                  <a:schemeClr val="tx1"/>
                </a:solidFill>
                <a:latin typeface="Arial" charset="0"/>
                <a:ea typeface="ＭＳ Ｐゴシック" pitchFamily="32" charset="-128"/>
              </a:defRPr>
            </a:lvl5pPr>
            <a:lvl6pPr marL="2382081"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6pPr>
            <a:lvl7pPr marL="2815186"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7pPr>
            <a:lvl8pPr marL="3248292"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8pPr>
            <a:lvl9pPr marL="3681397"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9pPr>
          </a:lstStyle>
          <a:p>
            <a:pPr eaLnBrk="1" hangingPunct="1"/>
            <a:fld id="{364B0A3D-612D-4882-8F0A-A47918DE32AF}" type="slidenum">
              <a:rPr lang="en-US" smtClean="0">
                <a:solidFill>
                  <a:srgbClr val="000000"/>
                </a:solidFill>
              </a:rPr>
              <a:pPr eaLnBrk="1" hangingPunct="1"/>
              <a:t>11</a:t>
            </a:fld>
            <a:endParaRPr lang="en-US" smtClean="0">
              <a:solidFill>
                <a:srgbClr val="000000"/>
              </a:solidFill>
            </a:endParaRPr>
          </a:p>
        </p:txBody>
      </p:sp>
      <p:sp>
        <p:nvSpPr>
          <p:cNvPr id="36867" name="Rectangle 2"/>
          <p:cNvSpPr>
            <a:spLocks noGrp="1" noRot="1" noChangeAspect="1" noChangeArrowheads="1" noTextEdit="1"/>
          </p:cNvSpPr>
          <p:nvPr>
            <p:ph type="sldImg"/>
          </p:nvPr>
        </p:nvSpPr>
        <p:spPr>
          <a:xfrm>
            <a:off x="2289175" y="514350"/>
            <a:ext cx="4568825" cy="2570163"/>
          </a:xfrm>
          <a:ln/>
        </p:spPr>
      </p:sp>
      <p:sp>
        <p:nvSpPr>
          <p:cNvPr id="36868" name="Rectangle 3"/>
          <p:cNvSpPr>
            <a:spLocks noGrp="1" noChangeArrowheads="1"/>
          </p:cNvSpPr>
          <p:nvPr>
            <p:ph type="body" idx="1"/>
          </p:nvPr>
        </p:nvSpPr>
        <p:spPr>
          <a:xfrm>
            <a:off x="912413" y="3257551"/>
            <a:ext cx="7319176"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ea typeface="ＭＳ Ｐゴシック" pitchFamily="32"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334" eaLnBrk="0" hangingPunct="0">
              <a:defRPr>
                <a:solidFill>
                  <a:schemeClr val="tx1"/>
                </a:solidFill>
                <a:latin typeface="Arial" charset="0"/>
                <a:ea typeface="ＭＳ Ｐゴシック" pitchFamily="32" charset="-128"/>
              </a:defRPr>
            </a:lvl1pPr>
            <a:lvl2pPr marL="703797" indent="-270691" defTabSz="914334" eaLnBrk="0" hangingPunct="0">
              <a:defRPr>
                <a:solidFill>
                  <a:schemeClr val="tx1"/>
                </a:solidFill>
                <a:latin typeface="Arial" charset="0"/>
                <a:ea typeface="ＭＳ Ｐゴシック" pitchFamily="32" charset="-128"/>
              </a:defRPr>
            </a:lvl2pPr>
            <a:lvl3pPr marL="1082764" indent="-216553" defTabSz="914334" eaLnBrk="0" hangingPunct="0">
              <a:defRPr>
                <a:solidFill>
                  <a:schemeClr val="tx1"/>
                </a:solidFill>
                <a:latin typeface="Arial" charset="0"/>
                <a:ea typeface="ＭＳ Ｐゴシック" pitchFamily="32" charset="-128"/>
              </a:defRPr>
            </a:lvl3pPr>
            <a:lvl4pPr marL="1515869" indent="-216553" defTabSz="914334" eaLnBrk="0" hangingPunct="0">
              <a:defRPr>
                <a:solidFill>
                  <a:schemeClr val="tx1"/>
                </a:solidFill>
                <a:latin typeface="Arial" charset="0"/>
                <a:ea typeface="ＭＳ Ｐゴシック" pitchFamily="32" charset="-128"/>
              </a:defRPr>
            </a:lvl4pPr>
            <a:lvl5pPr marL="1948975" indent="-216553" defTabSz="914334" eaLnBrk="0" hangingPunct="0">
              <a:defRPr>
                <a:solidFill>
                  <a:schemeClr val="tx1"/>
                </a:solidFill>
                <a:latin typeface="Arial" charset="0"/>
                <a:ea typeface="ＭＳ Ｐゴシック" pitchFamily="32" charset="-128"/>
              </a:defRPr>
            </a:lvl5pPr>
            <a:lvl6pPr marL="2382081"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6pPr>
            <a:lvl7pPr marL="2815186"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7pPr>
            <a:lvl8pPr marL="3248292"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8pPr>
            <a:lvl9pPr marL="3681397"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9pPr>
          </a:lstStyle>
          <a:p>
            <a:pPr eaLnBrk="1" hangingPunct="1"/>
            <a:fld id="{364B0A3D-612D-4882-8F0A-A47918DE32AF}" type="slidenum">
              <a:rPr lang="en-US" smtClean="0">
                <a:solidFill>
                  <a:srgbClr val="000000"/>
                </a:solidFill>
              </a:rPr>
              <a:pPr eaLnBrk="1" hangingPunct="1"/>
              <a:t>12</a:t>
            </a:fld>
            <a:endParaRPr lang="en-US" smtClean="0">
              <a:solidFill>
                <a:srgbClr val="000000"/>
              </a:solidFill>
            </a:endParaRPr>
          </a:p>
        </p:txBody>
      </p:sp>
      <p:sp>
        <p:nvSpPr>
          <p:cNvPr id="36867" name="Rectangle 2"/>
          <p:cNvSpPr>
            <a:spLocks noGrp="1" noRot="1" noChangeAspect="1" noChangeArrowheads="1" noTextEdit="1"/>
          </p:cNvSpPr>
          <p:nvPr>
            <p:ph type="sldImg"/>
          </p:nvPr>
        </p:nvSpPr>
        <p:spPr>
          <a:xfrm>
            <a:off x="2289175" y="514350"/>
            <a:ext cx="4568825" cy="2570163"/>
          </a:xfrm>
          <a:ln/>
        </p:spPr>
      </p:sp>
      <p:sp>
        <p:nvSpPr>
          <p:cNvPr id="36868" name="Rectangle 3"/>
          <p:cNvSpPr>
            <a:spLocks noGrp="1" noChangeArrowheads="1"/>
          </p:cNvSpPr>
          <p:nvPr>
            <p:ph type="body" idx="1"/>
          </p:nvPr>
        </p:nvSpPr>
        <p:spPr>
          <a:xfrm>
            <a:off x="912413" y="3257551"/>
            <a:ext cx="7319176"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ea typeface="ＭＳ Ｐゴシック" pitchFamily="32"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334" eaLnBrk="0" hangingPunct="0">
              <a:defRPr>
                <a:solidFill>
                  <a:schemeClr val="tx1"/>
                </a:solidFill>
                <a:latin typeface="Arial" charset="0"/>
                <a:ea typeface="ＭＳ Ｐゴシック" pitchFamily="32" charset="-128"/>
              </a:defRPr>
            </a:lvl1pPr>
            <a:lvl2pPr marL="703797" indent="-270691" defTabSz="914334" eaLnBrk="0" hangingPunct="0">
              <a:defRPr>
                <a:solidFill>
                  <a:schemeClr val="tx1"/>
                </a:solidFill>
                <a:latin typeface="Arial" charset="0"/>
                <a:ea typeface="ＭＳ Ｐゴシック" pitchFamily="32" charset="-128"/>
              </a:defRPr>
            </a:lvl2pPr>
            <a:lvl3pPr marL="1082764" indent="-216553" defTabSz="914334" eaLnBrk="0" hangingPunct="0">
              <a:defRPr>
                <a:solidFill>
                  <a:schemeClr val="tx1"/>
                </a:solidFill>
                <a:latin typeface="Arial" charset="0"/>
                <a:ea typeface="ＭＳ Ｐゴシック" pitchFamily="32" charset="-128"/>
              </a:defRPr>
            </a:lvl3pPr>
            <a:lvl4pPr marL="1515869" indent="-216553" defTabSz="914334" eaLnBrk="0" hangingPunct="0">
              <a:defRPr>
                <a:solidFill>
                  <a:schemeClr val="tx1"/>
                </a:solidFill>
                <a:latin typeface="Arial" charset="0"/>
                <a:ea typeface="ＭＳ Ｐゴシック" pitchFamily="32" charset="-128"/>
              </a:defRPr>
            </a:lvl4pPr>
            <a:lvl5pPr marL="1948975" indent="-216553" defTabSz="914334" eaLnBrk="0" hangingPunct="0">
              <a:defRPr>
                <a:solidFill>
                  <a:schemeClr val="tx1"/>
                </a:solidFill>
                <a:latin typeface="Arial" charset="0"/>
                <a:ea typeface="ＭＳ Ｐゴシック" pitchFamily="32" charset="-128"/>
              </a:defRPr>
            </a:lvl5pPr>
            <a:lvl6pPr marL="2382081"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6pPr>
            <a:lvl7pPr marL="2815186"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7pPr>
            <a:lvl8pPr marL="3248292"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8pPr>
            <a:lvl9pPr marL="3681397"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9pPr>
          </a:lstStyle>
          <a:p>
            <a:pPr eaLnBrk="1" hangingPunct="1"/>
            <a:fld id="{364B0A3D-612D-4882-8F0A-A47918DE32AF}" type="slidenum">
              <a:rPr lang="en-US" smtClean="0">
                <a:solidFill>
                  <a:srgbClr val="000000"/>
                </a:solidFill>
              </a:rPr>
              <a:pPr eaLnBrk="1" hangingPunct="1"/>
              <a:t>13</a:t>
            </a:fld>
            <a:endParaRPr lang="en-US" smtClean="0">
              <a:solidFill>
                <a:srgbClr val="000000"/>
              </a:solidFill>
            </a:endParaRPr>
          </a:p>
        </p:txBody>
      </p:sp>
      <p:sp>
        <p:nvSpPr>
          <p:cNvPr id="36867" name="Rectangle 2"/>
          <p:cNvSpPr>
            <a:spLocks noGrp="1" noRot="1" noChangeAspect="1" noChangeArrowheads="1" noTextEdit="1"/>
          </p:cNvSpPr>
          <p:nvPr>
            <p:ph type="sldImg"/>
          </p:nvPr>
        </p:nvSpPr>
        <p:spPr>
          <a:xfrm>
            <a:off x="2289175" y="514350"/>
            <a:ext cx="4568825" cy="2570163"/>
          </a:xfrm>
          <a:ln/>
        </p:spPr>
      </p:sp>
      <p:sp>
        <p:nvSpPr>
          <p:cNvPr id="36868" name="Rectangle 3"/>
          <p:cNvSpPr>
            <a:spLocks noGrp="1" noChangeArrowheads="1"/>
          </p:cNvSpPr>
          <p:nvPr>
            <p:ph type="body" idx="1"/>
          </p:nvPr>
        </p:nvSpPr>
        <p:spPr>
          <a:xfrm>
            <a:off x="912413" y="3257551"/>
            <a:ext cx="7319176"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ea typeface="ＭＳ Ｐゴシック" pitchFamily="32"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334" eaLnBrk="0" hangingPunct="0">
              <a:defRPr>
                <a:solidFill>
                  <a:schemeClr val="tx1"/>
                </a:solidFill>
                <a:latin typeface="Arial" charset="0"/>
                <a:ea typeface="ＭＳ Ｐゴシック" pitchFamily="32" charset="-128"/>
              </a:defRPr>
            </a:lvl1pPr>
            <a:lvl2pPr marL="703797" indent="-270691" defTabSz="914334" eaLnBrk="0" hangingPunct="0">
              <a:defRPr>
                <a:solidFill>
                  <a:schemeClr val="tx1"/>
                </a:solidFill>
                <a:latin typeface="Arial" charset="0"/>
                <a:ea typeface="ＭＳ Ｐゴシック" pitchFamily="32" charset="-128"/>
              </a:defRPr>
            </a:lvl2pPr>
            <a:lvl3pPr marL="1082764" indent="-216553" defTabSz="914334" eaLnBrk="0" hangingPunct="0">
              <a:defRPr>
                <a:solidFill>
                  <a:schemeClr val="tx1"/>
                </a:solidFill>
                <a:latin typeface="Arial" charset="0"/>
                <a:ea typeface="ＭＳ Ｐゴシック" pitchFamily="32" charset="-128"/>
              </a:defRPr>
            </a:lvl3pPr>
            <a:lvl4pPr marL="1515869" indent="-216553" defTabSz="914334" eaLnBrk="0" hangingPunct="0">
              <a:defRPr>
                <a:solidFill>
                  <a:schemeClr val="tx1"/>
                </a:solidFill>
                <a:latin typeface="Arial" charset="0"/>
                <a:ea typeface="ＭＳ Ｐゴシック" pitchFamily="32" charset="-128"/>
              </a:defRPr>
            </a:lvl4pPr>
            <a:lvl5pPr marL="1948975" indent="-216553" defTabSz="914334" eaLnBrk="0" hangingPunct="0">
              <a:defRPr>
                <a:solidFill>
                  <a:schemeClr val="tx1"/>
                </a:solidFill>
                <a:latin typeface="Arial" charset="0"/>
                <a:ea typeface="ＭＳ Ｐゴシック" pitchFamily="32" charset="-128"/>
              </a:defRPr>
            </a:lvl5pPr>
            <a:lvl6pPr marL="2382081"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6pPr>
            <a:lvl7pPr marL="2815186"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7pPr>
            <a:lvl8pPr marL="3248292"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8pPr>
            <a:lvl9pPr marL="3681397"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9pPr>
          </a:lstStyle>
          <a:p>
            <a:pPr eaLnBrk="1" hangingPunct="1"/>
            <a:fld id="{364B0A3D-612D-4882-8F0A-A47918DE32AF}" type="slidenum">
              <a:rPr lang="en-US" smtClean="0">
                <a:solidFill>
                  <a:srgbClr val="000000"/>
                </a:solidFill>
              </a:rPr>
              <a:pPr eaLnBrk="1" hangingPunct="1"/>
              <a:t>14</a:t>
            </a:fld>
            <a:endParaRPr lang="en-US" smtClean="0">
              <a:solidFill>
                <a:srgbClr val="000000"/>
              </a:solidFill>
            </a:endParaRPr>
          </a:p>
        </p:txBody>
      </p:sp>
      <p:sp>
        <p:nvSpPr>
          <p:cNvPr id="36867" name="Rectangle 2"/>
          <p:cNvSpPr>
            <a:spLocks noGrp="1" noRot="1" noChangeAspect="1" noChangeArrowheads="1" noTextEdit="1"/>
          </p:cNvSpPr>
          <p:nvPr>
            <p:ph type="sldImg"/>
          </p:nvPr>
        </p:nvSpPr>
        <p:spPr>
          <a:xfrm>
            <a:off x="2289175" y="514350"/>
            <a:ext cx="4568825" cy="2570163"/>
          </a:xfrm>
          <a:ln/>
        </p:spPr>
      </p:sp>
      <p:sp>
        <p:nvSpPr>
          <p:cNvPr id="36868" name="Rectangle 3"/>
          <p:cNvSpPr>
            <a:spLocks noGrp="1" noChangeArrowheads="1"/>
          </p:cNvSpPr>
          <p:nvPr>
            <p:ph type="body" idx="1"/>
          </p:nvPr>
        </p:nvSpPr>
        <p:spPr>
          <a:xfrm>
            <a:off x="912413" y="3257551"/>
            <a:ext cx="7319176"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ea typeface="ＭＳ Ｐゴシック" pitchFamily="32"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334" eaLnBrk="0" hangingPunct="0">
              <a:defRPr>
                <a:solidFill>
                  <a:schemeClr val="tx1"/>
                </a:solidFill>
                <a:latin typeface="Arial" charset="0"/>
                <a:ea typeface="ＭＳ Ｐゴシック" pitchFamily="32" charset="-128"/>
              </a:defRPr>
            </a:lvl1pPr>
            <a:lvl2pPr marL="703797" indent="-270691" defTabSz="914334" eaLnBrk="0" hangingPunct="0">
              <a:defRPr>
                <a:solidFill>
                  <a:schemeClr val="tx1"/>
                </a:solidFill>
                <a:latin typeface="Arial" charset="0"/>
                <a:ea typeface="ＭＳ Ｐゴシック" pitchFamily="32" charset="-128"/>
              </a:defRPr>
            </a:lvl2pPr>
            <a:lvl3pPr marL="1082764" indent="-216553" defTabSz="914334" eaLnBrk="0" hangingPunct="0">
              <a:defRPr>
                <a:solidFill>
                  <a:schemeClr val="tx1"/>
                </a:solidFill>
                <a:latin typeface="Arial" charset="0"/>
                <a:ea typeface="ＭＳ Ｐゴシック" pitchFamily="32" charset="-128"/>
              </a:defRPr>
            </a:lvl3pPr>
            <a:lvl4pPr marL="1515869" indent="-216553" defTabSz="914334" eaLnBrk="0" hangingPunct="0">
              <a:defRPr>
                <a:solidFill>
                  <a:schemeClr val="tx1"/>
                </a:solidFill>
                <a:latin typeface="Arial" charset="0"/>
                <a:ea typeface="ＭＳ Ｐゴシック" pitchFamily="32" charset="-128"/>
              </a:defRPr>
            </a:lvl4pPr>
            <a:lvl5pPr marL="1948975" indent="-216553" defTabSz="914334" eaLnBrk="0" hangingPunct="0">
              <a:defRPr>
                <a:solidFill>
                  <a:schemeClr val="tx1"/>
                </a:solidFill>
                <a:latin typeface="Arial" charset="0"/>
                <a:ea typeface="ＭＳ Ｐゴシック" pitchFamily="32" charset="-128"/>
              </a:defRPr>
            </a:lvl5pPr>
            <a:lvl6pPr marL="2382081"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6pPr>
            <a:lvl7pPr marL="2815186"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7pPr>
            <a:lvl8pPr marL="3248292"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8pPr>
            <a:lvl9pPr marL="3681397"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9pPr>
          </a:lstStyle>
          <a:p>
            <a:pPr eaLnBrk="1" hangingPunct="1"/>
            <a:fld id="{364B0A3D-612D-4882-8F0A-A47918DE32AF}" type="slidenum">
              <a:rPr lang="en-US" smtClean="0">
                <a:solidFill>
                  <a:srgbClr val="000000"/>
                </a:solidFill>
              </a:rPr>
              <a:pPr eaLnBrk="1" hangingPunct="1"/>
              <a:t>15</a:t>
            </a:fld>
            <a:endParaRPr lang="en-US" smtClean="0">
              <a:solidFill>
                <a:srgbClr val="000000"/>
              </a:solidFill>
            </a:endParaRPr>
          </a:p>
        </p:txBody>
      </p:sp>
      <p:sp>
        <p:nvSpPr>
          <p:cNvPr id="36867" name="Rectangle 2"/>
          <p:cNvSpPr>
            <a:spLocks noGrp="1" noRot="1" noChangeAspect="1" noChangeArrowheads="1" noTextEdit="1"/>
          </p:cNvSpPr>
          <p:nvPr>
            <p:ph type="sldImg"/>
          </p:nvPr>
        </p:nvSpPr>
        <p:spPr>
          <a:xfrm>
            <a:off x="2860675" y="514350"/>
            <a:ext cx="3425825" cy="2570163"/>
          </a:xfrm>
          <a:ln/>
        </p:spPr>
      </p:sp>
      <p:sp>
        <p:nvSpPr>
          <p:cNvPr id="36868" name="Rectangle 3"/>
          <p:cNvSpPr>
            <a:spLocks noGrp="1" noChangeArrowheads="1"/>
          </p:cNvSpPr>
          <p:nvPr>
            <p:ph type="body" idx="1"/>
          </p:nvPr>
        </p:nvSpPr>
        <p:spPr>
          <a:xfrm>
            <a:off x="912413" y="3257551"/>
            <a:ext cx="7319176"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ea typeface="ＭＳ Ｐゴシック" pitchFamily="32"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528AD4-5F74-4058-B78C-6F0FA508685A}" type="slidenum">
              <a:rPr lang="en-US" smtClean="0"/>
              <a:t>16</a:t>
            </a:fld>
            <a:endParaRPr lang="en-US"/>
          </a:p>
        </p:txBody>
      </p:sp>
    </p:spTree>
    <p:extLst>
      <p:ext uri="{BB962C8B-B14F-4D97-AF65-F5344CB8AC3E}">
        <p14:creationId xmlns:p14="http://schemas.microsoft.com/office/powerpoint/2010/main" val="795126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528AD4-5F74-4058-B78C-6F0FA508685A}" type="slidenum">
              <a:rPr lang="en-US" smtClean="0"/>
              <a:t>17</a:t>
            </a:fld>
            <a:endParaRPr lang="en-US"/>
          </a:p>
        </p:txBody>
      </p:sp>
    </p:spTree>
    <p:extLst>
      <p:ext uri="{BB962C8B-B14F-4D97-AF65-F5344CB8AC3E}">
        <p14:creationId xmlns:p14="http://schemas.microsoft.com/office/powerpoint/2010/main" val="795126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528AD4-5F74-4058-B78C-6F0FA508685A}" type="slidenum">
              <a:rPr lang="en-US" smtClean="0"/>
              <a:t>18</a:t>
            </a:fld>
            <a:endParaRPr lang="en-US"/>
          </a:p>
        </p:txBody>
      </p:sp>
    </p:spTree>
    <p:extLst>
      <p:ext uri="{BB962C8B-B14F-4D97-AF65-F5344CB8AC3E}">
        <p14:creationId xmlns:p14="http://schemas.microsoft.com/office/powerpoint/2010/main" val="795126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528AD4-5F74-4058-B78C-6F0FA508685A}" type="slidenum">
              <a:rPr lang="en-US" smtClean="0"/>
              <a:t>19</a:t>
            </a:fld>
            <a:endParaRPr lang="en-US"/>
          </a:p>
        </p:txBody>
      </p:sp>
    </p:spTree>
    <p:extLst>
      <p:ext uri="{BB962C8B-B14F-4D97-AF65-F5344CB8AC3E}">
        <p14:creationId xmlns:p14="http://schemas.microsoft.com/office/powerpoint/2010/main" val="795126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smtClean="0"/>
              <a:t>About Me / Lynden</a:t>
            </a:r>
          </a:p>
          <a:p>
            <a:r>
              <a:rPr lang="en-US" dirty="0" smtClean="0"/>
              <a:t>Application Architect.  Technical lead for our freight planning and management application, named FMS.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F528AD4-5F74-4058-B78C-6F0FA508685A}" type="slidenum">
              <a:rPr lang="en-US" smtClean="0"/>
              <a:t>20</a:t>
            </a:fld>
            <a:endParaRPr lang="en-US"/>
          </a:p>
        </p:txBody>
      </p:sp>
    </p:spTree>
    <p:extLst>
      <p:ext uri="{BB962C8B-B14F-4D97-AF65-F5344CB8AC3E}">
        <p14:creationId xmlns:p14="http://schemas.microsoft.com/office/powerpoint/2010/main" val="290767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In this presentation, you’ll be focusing</a:t>
            </a:r>
            <a:r>
              <a:rPr lang="en-US" baseline="0" dirty="0" smtClean="0"/>
              <a:t> on new features in </a:t>
            </a:r>
            <a:r>
              <a:rPr lang="en-US" baseline="0" dirty="0" err="1" smtClean="0"/>
              <a:t>NetBeans</a:t>
            </a:r>
            <a:r>
              <a:rPr lang="en-US" baseline="0" dirty="0" smtClean="0"/>
              <a:t> IDE, </a:t>
            </a:r>
            <a:br>
              <a:rPr lang="en-US" baseline="0" dirty="0" smtClean="0"/>
            </a:br>
            <a:r>
              <a:rPr lang="en-US" baseline="0" dirty="0" smtClean="0"/>
              <a:t>while also providing a context for those of your audience who are not familiar with </a:t>
            </a:r>
            <a:r>
              <a:rPr lang="en-US" baseline="0" dirty="0" err="1" smtClean="0"/>
              <a:t>NetBeans</a:t>
            </a:r>
            <a:r>
              <a:rPr lang="en-US" baseline="0" dirty="0" smtClean="0"/>
              <a:t> IDE.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2</a:t>
            </a:fld>
            <a:endParaRPr lang="en-US"/>
          </a:p>
        </p:txBody>
      </p:sp>
    </p:spTree>
    <p:extLst>
      <p:ext uri="{BB962C8B-B14F-4D97-AF65-F5344CB8AC3E}">
        <p14:creationId xmlns:p14="http://schemas.microsoft.com/office/powerpoint/2010/main" val="3423500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a:t>Lynden</a:t>
            </a:r>
          </a:p>
          <a:p>
            <a:r>
              <a:rPr lang="en-US" dirty="0"/>
              <a:t>Based in Seattle, multi-modal freight and logistics company specializing in shipping to/from Alaska.</a:t>
            </a:r>
          </a:p>
          <a:p>
            <a:endParaRPr lang="en-US" dirty="0" smtClean="0"/>
          </a:p>
          <a:p>
            <a:r>
              <a:rPr lang="en-US" dirty="0" smtClean="0"/>
              <a:t>Lynden, Inc. parent company owns more than 50 different operating companies, mostly in the Alaskan market, but some companies ship worldwide.</a:t>
            </a:r>
          </a:p>
          <a:p>
            <a:endParaRPr lang="en-US" dirty="0"/>
          </a:p>
          <a:p>
            <a:r>
              <a:rPr lang="en-US" dirty="0" smtClean="0"/>
              <a:t>Warehouse terminals across the world and want to give our warehouse managers the ability to plan for the arrival and delivery of freight.  </a:t>
            </a:r>
          </a:p>
          <a:p>
            <a:endParaRPr lang="en-US" dirty="0"/>
          </a:p>
          <a:p>
            <a:r>
              <a:rPr lang="en-US" dirty="0" smtClean="0"/>
              <a:t>The currently use things such as white boards with scrap paper and magnets, and a bit more modern spreadsheets.</a:t>
            </a:r>
            <a:endParaRPr lang="en-US" dirty="0"/>
          </a:p>
          <a:p>
            <a:endParaRPr lang="en-US" dirty="0"/>
          </a:p>
        </p:txBody>
      </p:sp>
      <p:sp>
        <p:nvSpPr>
          <p:cNvPr id="4" name="Slide Number Placeholder 3"/>
          <p:cNvSpPr>
            <a:spLocks noGrp="1"/>
          </p:cNvSpPr>
          <p:nvPr>
            <p:ph type="sldNum" sz="quarter" idx="10"/>
          </p:nvPr>
        </p:nvSpPr>
        <p:spPr/>
        <p:txBody>
          <a:bodyPr/>
          <a:lstStyle/>
          <a:p>
            <a:fld id="{CF528AD4-5F74-4058-B78C-6F0FA508685A}" type="slidenum">
              <a:rPr lang="en-US" smtClean="0"/>
              <a:t>21</a:t>
            </a:fld>
            <a:endParaRPr lang="en-US"/>
          </a:p>
        </p:txBody>
      </p:sp>
    </p:spTree>
    <p:extLst>
      <p:ext uri="{BB962C8B-B14F-4D97-AF65-F5344CB8AC3E}">
        <p14:creationId xmlns:p14="http://schemas.microsoft.com/office/powerpoint/2010/main" val="678113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smtClean="0"/>
              <a:t>Trying to answer a seemingly simple question….</a:t>
            </a:r>
          </a:p>
          <a:p>
            <a:endParaRPr lang="en-US" dirty="0"/>
          </a:p>
          <a:p>
            <a:r>
              <a:rPr lang="en-US" dirty="0" smtClean="0"/>
              <a:t>Help warehouse managers plan for freight arrival and departure so that they can manage and optimize resources including personal and equipment.  Ability to track the current location of a customer’s shipment.</a:t>
            </a:r>
            <a:endParaRPr lang="en-US" dirty="0"/>
          </a:p>
        </p:txBody>
      </p:sp>
      <p:sp>
        <p:nvSpPr>
          <p:cNvPr id="4" name="Slide Number Placeholder 3"/>
          <p:cNvSpPr>
            <a:spLocks noGrp="1"/>
          </p:cNvSpPr>
          <p:nvPr>
            <p:ph type="sldNum" sz="quarter" idx="10"/>
          </p:nvPr>
        </p:nvSpPr>
        <p:spPr/>
        <p:txBody>
          <a:bodyPr/>
          <a:lstStyle/>
          <a:p>
            <a:fld id="{CF528AD4-5F74-4058-B78C-6F0FA508685A}" type="slidenum">
              <a:rPr lang="en-US" smtClean="0"/>
              <a:t>22</a:t>
            </a:fld>
            <a:endParaRPr lang="en-US"/>
          </a:p>
        </p:txBody>
      </p:sp>
    </p:spTree>
    <p:extLst>
      <p:ext uri="{BB962C8B-B14F-4D97-AF65-F5344CB8AC3E}">
        <p14:creationId xmlns:p14="http://schemas.microsoft.com/office/powerpoint/2010/main" val="1107134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smtClean="0"/>
              <a:t>We set out to build a Freight Management Application (FMS).  Based on the </a:t>
            </a:r>
            <a:r>
              <a:rPr lang="en-US" dirty="0" err="1" smtClean="0"/>
              <a:t>netbeans</a:t>
            </a:r>
            <a:r>
              <a:rPr lang="en-US" dirty="0" smtClean="0"/>
              <a:t> rich client platform.  Currently with 2 main modules.  “Trace” which will be used by customer service </a:t>
            </a:r>
            <a:r>
              <a:rPr lang="en-US" dirty="0" err="1" smtClean="0"/>
              <a:t>personel</a:t>
            </a:r>
            <a:r>
              <a:rPr lang="en-US" dirty="0" smtClean="0"/>
              <a:t> and “Planning” which will be used by our warehouse managers for planning for inbound and outbound freight.</a:t>
            </a:r>
          </a:p>
          <a:p>
            <a:endParaRPr lang="en-US" dirty="0"/>
          </a:p>
          <a:p>
            <a:r>
              <a:rPr lang="en-US" dirty="0" smtClean="0"/>
              <a:t>We are currently using </a:t>
            </a:r>
            <a:r>
              <a:rPr lang="en-US" dirty="0" err="1" smtClean="0"/>
              <a:t>Netbeans</a:t>
            </a:r>
            <a:r>
              <a:rPr lang="en-US" dirty="0" smtClean="0"/>
              <a:t> RCP with Swing components including commercial components from </a:t>
            </a:r>
            <a:r>
              <a:rPr lang="en-US" dirty="0" err="1" smtClean="0"/>
              <a:t>JideSoft</a:t>
            </a:r>
            <a:r>
              <a:rPr lang="en-US" dirty="0" smtClean="0"/>
              <a:t> such as a nested tree table.</a:t>
            </a:r>
          </a:p>
          <a:p>
            <a:endParaRPr lang="en-US" dirty="0"/>
          </a:p>
          <a:p>
            <a:r>
              <a:rPr lang="en-US" dirty="0" smtClean="0"/>
              <a:t>Main problem from the users was the amount of data displayed on the screen was overwhelming and difficult to track and navigate.</a:t>
            </a:r>
          </a:p>
          <a:p>
            <a:endParaRPr lang="en-US" dirty="0" smtClean="0"/>
          </a:p>
          <a:p>
            <a:r>
              <a:rPr lang="en-US" dirty="0" smtClean="0"/>
              <a:t>The next release of the Planning module will contain additional features for planning inbound freight.  We wanted to take this as an opportunity to streamline the UI.</a:t>
            </a:r>
          </a:p>
          <a:p>
            <a:endParaRPr lang="en-US" dirty="0"/>
          </a:p>
          <a:p>
            <a:r>
              <a:rPr lang="en-US" dirty="0" err="1" smtClean="0"/>
              <a:t>JavaFX</a:t>
            </a:r>
            <a:r>
              <a:rPr lang="en-US" dirty="0" smtClean="0"/>
              <a:t> seemed to be the logical choice since Oracle seems to be throwing its weight behind it as the next generation UI toolkit.</a:t>
            </a:r>
            <a:endParaRPr lang="en-US" dirty="0"/>
          </a:p>
        </p:txBody>
      </p:sp>
      <p:sp>
        <p:nvSpPr>
          <p:cNvPr id="4" name="Slide Number Placeholder 3"/>
          <p:cNvSpPr>
            <a:spLocks noGrp="1"/>
          </p:cNvSpPr>
          <p:nvPr>
            <p:ph type="sldNum" sz="quarter" idx="10"/>
          </p:nvPr>
        </p:nvSpPr>
        <p:spPr/>
        <p:txBody>
          <a:bodyPr/>
          <a:lstStyle/>
          <a:p>
            <a:fld id="{CF528AD4-5F74-4058-B78C-6F0FA508685A}" type="slidenum">
              <a:rPr lang="en-US" smtClean="0"/>
              <a:t>23</a:t>
            </a:fld>
            <a:endParaRPr lang="en-US"/>
          </a:p>
        </p:txBody>
      </p:sp>
    </p:spTree>
    <p:extLst>
      <p:ext uri="{BB962C8B-B14F-4D97-AF65-F5344CB8AC3E}">
        <p14:creationId xmlns:p14="http://schemas.microsoft.com/office/powerpoint/2010/main" val="225851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smtClean="0"/>
              <a:t>Started with designing some potential screens to enhance the inbound freight planning process.</a:t>
            </a:r>
          </a:p>
          <a:p>
            <a:endParaRPr lang="en-US" dirty="0" smtClean="0"/>
          </a:p>
          <a:p>
            <a:r>
              <a:rPr lang="en-US" dirty="0" smtClean="0"/>
              <a:t>Using </a:t>
            </a:r>
            <a:r>
              <a:rPr lang="en-US" dirty="0" err="1" smtClean="0"/>
              <a:t>SceneBuilder</a:t>
            </a:r>
            <a:r>
              <a:rPr lang="en-US" dirty="0" smtClean="0"/>
              <a:t>, FXML, and CSS, some concept screens were created and tweaked.</a:t>
            </a:r>
          </a:p>
          <a:p>
            <a:endParaRPr lang="en-US" dirty="0"/>
          </a:p>
          <a:p>
            <a:r>
              <a:rPr lang="en-US" dirty="0" err="1" smtClean="0"/>
              <a:t>Netbeans</a:t>
            </a:r>
            <a:r>
              <a:rPr lang="en-US" dirty="0" smtClean="0"/>
              <a:t> 7 support for </a:t>
            </a:r>
            <a:r>
              <a:rPr lang="en-US" dirty="0" err="1" smtClean="0"/>
              <a:t>JavaFX</a:t>
            </a:r>
            <a:r>
              <a:rPr lang="en-US" dirty="0" smtClean="0"/>
              <a:t> allows you to open FXML files either in the default text editor or in the Scene Builder WYSIWYG designer.</a:t>
            </a:r>
            <a:endParaRPr lang="en-US" dirty="0"/>
          </a:p>
        </p:txBody>
      </p:sp>
      <p:sp>
        <p:nvSpPr>
          <p:cNvPr id="4" name="Slide Number Placeholder 3"/>
          <p:cNvSpPr>
            <a:spLocks noGrp="1"/>
          </p:cNvSpPr>
          <p:nvPr>
            <p:ph type="sldNum" sz="quarter" idx="10"/>
          </p:nvPr>
        </p:nvSpPr>
        <p:spPr/>
        <p:txBody>
          <a:bodyPr/>
          <a:lstStyle/>
          <a:p>
            <a:fld id="{CF528AD4-5F74-4058-B78C-6F0FA508685A}" type="slidenum">
              <a:rPr lang="en-US" smtClean="0"/>
              <a:t>24</a:t>
            </a:fld>
            <a:endParaRPr lang="en-US"/>
          </a:p>
        </p:txBody>
      </p:sp>
    </p:spTree>
    <p:extLst>
      <p:ext uri="{BB962C8B-B14F-4D97-AF65-F5344CB8AC3E}">
        <p14:creationId xmlns:p14="http://schemas.microsoft.com/office/powerpoint/2010/main" val="2688633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smtClean="0"/>
              <a:t>Quite a bit different UI concept.  Able to create a screen that resembles an airport or train arrival board.  Used components from the </a:t>
            </a:r>
            <a:r>
              <a:rPr lang="en-US" dirty="0" err="1" smtClean="0"/>
              <a:t>JFXtras</a:t>
            </a:r>
            <a:r>
              <a:rPr lang="en-US" dirty="0" smtClean="0"/>
              <a:t> open source UI library.  </a:t>
            </a:r>
          </a:p>
          <a:p>
            <a:endParaRPr lang="en-US" dirty="0"/>
          </a:p>
          <a:p>
            <a:r>
              <a:rPr lang="en-US" dirty="0" smtClean="0"/>
              <a:t>Designed partially in Java and partially in Java and partially in FXML with </a:t>
            </a:r>
            <a:r>
              <a:rPr lang="en-US" dirty="0" err="1" smtClean="0"/>
              <a:t>SceneBuilder</a:t>
            </a:r>
            <a:r>
              <a:rPr lang="en-US" dirty="0" smtClean="0"/>
              <a:t> in addition to CSS.  </a:t>
            </a:r>
            <a:endParaRPr lang="en-US" dirty="0"/>
          </a:p>
        </p:txBody>
      </p:sp>
      <p:sp>
        <p:nvSpPr>
          <p:cNvPr id="4" name="Slide Number Placeholder 3"/>
          <p:cNvSpPr>
            <a:spLocks noGrp="1"/>
          </p:cNvSpPr>
          <p:nvPr>
            <p:ph type="sldNum" sz="quarter" idx="10"/>
          </p:nvPr>
        </p:nvSpPr>
        <p:spPr/>
        <p:txBody>
          <a:bodyPr/>
          <a:lstStyle/>
          <a:p>
            <a:fld id="{CF528AD4-5F74-4058-B78C-6F0FA508685A}" type="slidenum">
              <a:rPr lang="en-US" smtClean="0"/>
              <a:t>25</a:t>
            </a:fld>
            <a:endParaRPr lang="en-US"/>
          </a:p>
        </p:txBody>
      </p:sp>
    </p:spTree>
    <p:extLst>
      <p:ext uri="{BB962C8B-B14F-4D97-AF65-F5344CB8AC3E}">
        <p14:creationId xmlns:p14="http://schemas.microsoft.com/office/powerpoint/2010/main" val="1880095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smtClean="0"/>
              <a:t>Next iteration:</a:t>
            </a:r>
          </a:p>
          <a:p>
            <a:endParaRPr lang="en-US" dirty="0"/>
          </a:p>
          <a:p>
            <a:r>
              <a:rPr lang="en-US" dirty="0" smtClean="0"/>
              <a:t>Different modes, ship, rail, highway, selectable tabs at top of UI.</a:t>
            </a:r>
          </a:p>
          <a:p>
            <a:endParaRPr lang="en-US" dirty="0"/>
          </a:p>
          <a:p>
            <a:r>
              <a:rPr lang="en-US" dirty="0" smtClean="0"/>
              <a:t>Effects such as reflections, gradients, glow, translucency, which were possible to do in Swing, but a major pain in the ass, are baked into </a:t>
            </a:r>
            <a:r>
              <a:rPr lang="en-US" dirty="0" err="1" smtClean="0"/>
              <a:t>JavaFX</a:t>
            </a:r>
            <a:r>
              <a:rPr lang="en-US" dirty="0" smtClean="0"/>
              <a:t>.  </a:t>
            </a:r>
          </a:p>
          <a:p>
            <a:endParaRPr lang="en-US" dirty="0"/>
          </a:p>
          <a:p>
            <a:r>
              <a:rPr lang="en-US" dirty="0" smtClean="0"/>
              <a:t>Fan of eye candy, but can’t justify to management the increase in hours to make an application as polished as this with swing, whereas with </a:t>
            </a:r>
            <a:r>
              <a:rPr lang="en-US" dirty="0" err="1" smtClean="0"/>
              <a:t>JavaFX</a:t>
            </a:r>
            <a:r>
              <a:rPr lang="en-US" dirty="0" smtClean="0"/>
              <a:t> these effects are standard and can be styled with CSS.</a:t>
            </a:r>
          </a:p>
          <a:p>
            <a:endParaRPr lang="en-US" dirty="0"/>
          </a:p>
        </p:txBody>
      </p:sp>
      <p:sp>
        <p:nvSpPr>
          <p:cNvPr id="4" name="Slide Number Placeholder 3"/>
          <p:cNvSpPr>
            <a:spLocks noGrp="1"/>
          </p:cNvSpPr>
          <p:nvPr>
            <p:ph type="sldNum" sz="quarter" idx="10"/>
          </p:nvPr>
        </p:nvSpPr>
        <p:spPr/>
        <p:txBody>
          <a:bodyPr/>
          <a:lstStyle/>
          <a:p>
            <a:fld id="{CF528AD4-5F74-4058-B78C-6F0FA508685A}" type="slidenum">
              <a:rPr lang="en-US" smtClean="0"/>
              <a:t>26</a:t>
            </a:fld>
            <a:endParaRPr lang="en-US"/>
          </a:p>
        </p:txBody>
      </p:sp>
    </p:spTree>
    <p:extLst>
      <p:ext uri="{BB962C8B-B14F-4D97-AF65-F5344CB8AC3E}">
        <p14:creationId xmlns:p14="http://schemas.microsoft.com/office/powerpoint/2010/main" val="2464828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smtClean="0"/>
              <a:t>Scene Builder</a:t>
            </a:r>
          </a:p>
          <a:p>
            <a:endParaRPr lang="en-US" dirty="0"/>
          </a:p>
          <a:p>
            <a:r>
              <a:rPr lang="en-US" dirty="0" smtClean="0"/>
              <a:t>WYSYWG </a:t>
            </a:r>
            <a:endParaRPr lang="en-US" dirty="0"/>
          </a:p>
        </p:txBody>
      </p:sp>
      <p:sp>
        <p:nvSpPr>
          <p:cNvPr id="4" name="Slide Number Placeholder 3"/>
          <p:cNvSpPr>
            <a:spLocks noGrp="1"/>
          </p:cNvSpPr>
          <p:nvPr>
            <p:ph type="sldNum" sz="quarter" idx="10"/>
          </p:nvPr>
        </p:nvSpPr>
        <p:spPr/>
        <p:txBody>
          <a:bodyPr/>
          <a:lstStyle/>
          <a:p>
            <a:fld id="{CF528AD4-5F74-4058-B78C-6F0FA508685A}" type="slidenum">
              <a:rPr lang="en-US" smtClean="0"/>
              <a:t>27</a:t>
            </a:fld>
            <a:endParaRPr lang="en-US"/>
          </a:p>
        </p:txBody>
      </p:sp>
    </p:spTree>
    <p:extLst>
      <p:ext uri="{BB962C8B-B14F-4D97-AF65-F5344CB8AC3E}">
        <p14:creationId xmlns:p14="http://schemas.microsoft.com/office/powerpoint/2010/main" val="3710889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31</a:t>
            </a:fld>
            <a:endParaRPr lang="en-US"/>
          </a:p>
        </p:txBody>
      </p:sp>
    </p:spTree>
    <p:extLst>
      <p:ext uri="{BB962C8B-B14F-4D97-AF65-F5344CB8AC3E}">
        <p14:creationId xmlns:p14="http://schemas.microsoft.com/office/powerpoint/2010/main" val="3423500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32</a:t>
            </a:fld>
            <a:endParaRPr lang="en-US"/>
          </a:p>
        </p:txBody>
      </p:sp>
    </p:spTree>
    <p:extLst>
      <p:ext uri="{BB962C8B-B14F-4D97-AF65-F5344CB8AC3E}">
        <p14:creationId xmlns:p14="http://schemas.microsoft.com/office/powerpoint/2010/main" val="34235009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t>33</a:t>
            </a:fld>
            <a:endParaRPr lang="en-US"/>
          </a:p>
        </p:txBody>
      </p:sp>
    </p:spTree>
    <p:extLst>
      <p:ext uri="{BB962C8B-B14F-4D97-AF65-F5344CB8AC3E}">
        <p14:creationId xmlns:p14="http://schemas.microsoft.com/office/powerpoint/2010/main" val="3776657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In this presentation, you’ll be focusing</a:t>
            </a:r>
            <a:r>
              <a:rPr lang="en-US" baseline="0" dirty="0" smtClean="0"/>
              <a:t> on new features in </a:t>
            </a:r>
            <a:r>
              <a:rPr lang="en-US" baseline="0" dirty="0" err="1" smtClean="0"/>
              <a:t>NetBeans</a:t>
            </a:r>
            <a:r>
              <a:rPr lang="en-US" baseline="0" dirty="0" smtClean="0"/>
              <a:t> IDE, </a:t>
            </a:r>
            <a:br>
              <a:rPr lang="en-US" baseline="0" dirty="0" smtClean="0"/>
            </a:br>
            <a:r>
              <a:rPr lang="en-US" baseline="0" dirty="0" smtClean="0"/>
              <a:t>while also providing a context for those of your audience who are not familiar with </a:t>
            </a:r>
            <a:r>
              <a:rPr lang="en-US" baseline="0" dirty="0" err="1" smtClean="0"/>
              <a:t>NetBeans</a:t>
            </a:r>
            <a:r>
              <a:rPr lang="en-US" baseline="0" dirty="0" smtClean="0"/>
              <a:t> IDE.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3</a:t>
            </a:fld>
            <a:endParaRPr lang="en-US"/>
          </a:p>
        </p:txBody>
      </p:sp>
    </p:spTree>
    <p:extLst>
      <p:ext uri="{BB962C8B-B14F-4D97-AF65-F5344CB8AC3E}">
        <p14:creationId xmlns:p14="http://schemas.microsoft.com/office/powerpoint/2010/main" val="3423500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4</a:t>
            </a:fld>
            <a:endParaRPr lang="en-US"/>
          </a:p>
        </p:txBody>
      </p:sp>
    </p:spTree>
    <p:extLst>
      <p:ext uri="{BB962C8B-B14F-4D97-AF65-F5344CB8AC3E}">
        <p14:creationId xmlns:p14="http://schemas.microsoft.com/office/powerpoint/2010/main" val="3423500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5</a:t>
            </a:fld>
            <a:endParaRPr lang="en-US"/>
          </a:p>
        </p:txBody>
      </p:sp>
    </p:spTree>
    <p:extLst>
      <p:ext uri="{BB962C8B-B14F-4D97-AF65-F5344CB8AC3E}">
        <p14:creationId xmlns:p14="http://schemas.microsoft.com/office/powerpoint/2010/main" val="3423500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334" eaLnBrk="0" hangingPunct="0">
              <a:defRPr>
                <a:solidFill>
                  <a:schemeClr val="tx1"/>
                </a:solidFill>
                <a:latin typeface="Arial" charset="0"/>
                <a:ea typeface="ＭＳ Ｐゴシック" pitchFamily="32" charset="-128"/>
              </a:defRPr>
            </a:lvl1pPr>
            <a:lvl2pPr marL="703797" indent="-270691" defTabSz="914334" eaLnBrk="0" hangingPunct="0">
              <a:defRPr>
                <a:solidFill>
                  <a:schemeClr val="tx1"/>
                </a:solidFill>
                <a:latin typeface="Arial" charset="0"/>
                <a:ea typeface="ＭＳ Ｐゴシック" pitchFamily="32" charset="-128"/>
              </a:defRPr>
            </a:lvl2pPr>
            <a:lvl3pPr marL="1082764" indent="-216553" defTabSz="914334" eaLnBrk="0" hangingPunct="0">
              <a:defRPr>
                <a:solidFill>
                  <a:schemeClr val="tx1"/>
                </a:solidFill>
                <a:latin typeface="Arial" charset="0"/>
                <a:ea typeface="ＭＳ Ｐゴシック" pitchFamily="32" charset="-128"/>
              </a:defRPr>
            </a:lvl3pPr>
            <a:lvl4pPr marL="1515869" indent="-216553" defTabSz="914334" eaLnBrk="0" hangingPunct="0">
              <a:defRPr>
                <a:solidFill>
                  <a:schemeClr val="tx1"/>
                </a:solidFill>
                <a:latin typeface="Arial" charset="0"/>
                <a:ea typeface="ＭＳ Ｐゴシック" pitchFamily="32" charset="-128"/>
              </a:defRPr>
            </a:lvl4pPr>
            <a:lvl5pPr marL="1948975" indent="-216553" defTabSz="914334" eaLnBrk="0" hangingPunct="0">
              <a:defRPr>
                <a:solidFill>
                  <a:schemeClr val="tx1"/>
                </a:solidFill>
                <a:latin typeface="Arial" charset="0"/>
                <a:ea typeface="ＭＳ Ｐゴシック" pitchFamily="32" charset="-128"/>
              </a:defRPr>
            </a:lvl5pPr>
            <a:lvl6pPr marL="2382081"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6pPr>
            <a:lvl7pPr marL="2815186"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7pPr>
            <a:lvl8pPr marL="3248292"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8pPr>
            <a:lvl9pPr marL="3681397"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9pPr>
          </a:lstStyle>
          <a:p>
            <a:pPr eaLnBrk="1" hangingPunct="1"/>
            <a:fld id="{364B0A3D-612D-4882-8F0A-A47918DE32AF}" type="slidenum">
              <a:rPr lang="en-US" smtClean="0">
                <a:solidFill>
                  <a:srgbClr val="000000"/>
                </a:solidFill>
              </a:rPr>
              <a:pPr eaLnBrk="1" hangingPunct="1"/>
              <a:t>7</a:t>
            </a:fld>
            <a:endParaRPr lang="en-US" smtClean="0">
              <a:solidFill>
                <a:srgbClr val="000000"/>
              </a:solidFill>
            </a:endParaRPr>
          </a:p>
        </p:txBody>
      </p:sp>
      <p:sp>
        <p:nvSpPr>
          <p:cNvPr id="36867" name="Rectangle 2"/>
          <p:cNvSpPr>
            <a:spLocks noGrp="1" noRot="1" noChangeAspect="1" noChangeArrowheads="1" noTextEdit="1"/>
          </p:cNvSpPr>
          <p:nvPr>
            <p:ph type="sldImg"/>
          </p:nvPr>
        </p:nvSpPr>
        <p:spPr>
          <a:xfrm>
            <a:off x="2289175" y="514350"/>
            <a:ext cx="4568825" cy="2570163"/>
          </a:xfrm>
          <a:ln/>
        </p:spPr>
      </p:sp>
      <p:sp>
        <p:nvSpPr>
          <p:cNvPr id="36868" name="Rectangle 3"/>
          <p:cNvSpPr>
            <a:spLocks noGrp="1" noChangeArrowheads="1"/>
          </p:cNvSpPr>
          <p:nvPr>
            <p:ph type="body" idx="1"/>
          </p:nvPr>
        </p:nvSpPr>
        <p:spPr>
          <a:xfrm>
            <a:off x="912413" y="3257551"/>
            <a:ext cx="7319176"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ea typeface="ＭＳ Ｐゴシック" pitchFamily="32"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334" eaLnBrk="0" hangingPunct="0">
              <a:defRPr>
                <a:solidFill>
                  <a:schemeClr val="tx1"/>
                </a:solidFill>
                <a:latin typeface="Arial" charset="0"/>
                <a:ea typeface="ＭＳ Ｐゴシック" pitchFamily="32" charset="-128"/>
              </a:defRPr>
            </a:lvl1pPr>
            <a:lvl2pPr marL="703797" indent="-270691" defTabSz="914334" eaLnBrk="0" hangingPunct="0">
              <a:defRPr>
                <a:solidFill>
                  <a:schemeClr val="tx1"/>
                </a:solidFill>
                <a:latin typeface="Arial" charset="0"/>
                <a:ea typeface="ＭＳ Ｐゴシック" pitchFamily="32" charset="-128"/>
              </a:defRPr>
            </a:lvl2pPr>
            <a:lvl3pPr marL="1082764" indent="-216553" defTabSz="914334" eaLnBrk="0" hangingPunct="0">
              <a:defRPr>
                <a:solidFill>
                  <a:schemeClr val="tx1"/>
                </a:solidFill>
                <a:latin typeface="Arial" charset="0"/>
                <a:ea typeface="ＭＳ Ｐゴシック" pitchFamily="32" charset="-128"/>
              </a:defRPr>
            </a:lvl3pPr>
            <a:lvl4pPr marL="1515869" indent="-216553" defTabSz="914334" eaLnBrk="0" hangingPunct="0">
              <a:defRPr>
                <a:solidFill>
                  <a:schemeClr val="tx1"/>
                </a:solidFill>
                <a:latin typeface="Arial" charset="0"/>
                <a:ea typeface="ＭＳ Ｐゴシック" pitchFamily="32" charset="-128"/>
              </a:defRPr>
            </a:lvl4pPr>
            <a:lvl5pPr marL="1948975" indent="-216553" defTabSz="914334" eaLnBrk="0" hangingPunct="0">
              <a:defRPr>
                <a:solidFill>
                  <a:schemeClr val="tx1"/>
                </a:solidFill>
                <a:latin typeface="Arial" charset="0"/>
                <a:ea typeface="ＭＳ Ｐゴシック" pitchFamily="32" charset="-128"/>
              </a:defRPr>
            </a:lvl5pPr>
            <a:lvl6pPr marL="2382081"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6pPr>
            <a:lvl7pPr marL="2815186"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7pPr>
            <a:lvl8pPr marL="3248292"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8pPr>
            <a:lvl9pPr marL="3681397"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9pPr>
          </a:lstStyle>
          <a:p>
            <a:pPr eaLnBrk="1" hangingPunct="1"/>
            <a:fld id="{364B0A3D-612D-4882-8F0A-A47918DE32AF}" type="slidenum">
              <a:rPr lang="en-US" smtClean="0">
                <a:solidFill>
                  <a:srgbClr val="000000"/>
                </a:solidFill>
              </a:rPr>
              <a:pPr eaLnBrk="1" hangingPunct="1"/>
              <a:t>8</a:t>
            </a:fld>
            <a:endParaRPr lang="en-US" smtClean="0">
              <a:solidFill>
                <a:srgbClr val="000000"/>
              </a:solidFill>
            </a:endParaRPr>
          </a:p>
        </p:txBody>
      </p:sp>
      <p:sp>
        <p:nvSpPr>
          <p:cNvPr id="36867" name="Rectangle 2"/>
          <p:cNvSpPr>
            <a:spLocks noGrp="1" noRot="1" noChangeAspect="1" noChangeArrowheads="1" noTextEdit="1"/>
          </p:cNvSpPr>
          <p:nvPr>
            <p:ph type="sldImg"/>
          </p:nvPr>
        </p:nvSpPr>
        <p:spPr>
          <a:xfrm>
            <a:off x="2860675" y="514350"/>
            <a:ext cx="3425825" cy="2570163"/>
          </a:xfrm>
          <a:ln/>
        </p:spPr>
      </p:sp>
      <p:sp>
        <p:nvSpPr>
          <p:cNvPr id="36868" name="Rectangle 3"/>
          <p:cNvSpPr>
            <a:spLocks noGrp="1" noChangeArrowheads="1"/>
          </p:cNvSpPr>
          <p:nvPr>
            <p:ph type="body" idx="1"/>
          </p:nvPr>
        </p:nvSpPr>
        <p:spPr>
          <a:xfrm>
            <a:off x="912413" y="3257551"/>
            <a:ext cx="7319176"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ea typeface="ＭＳ Ｐゴシック" pitchFamily="32"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334" eaLnBrk="0" hangingPunct="0">
              <a:defRPr>
                <a:solidFill>
                  <a:schemeClr val="tx1"/>
                </a:solidFill>
                <a:latin typeface="Arial" charset="0"/>
                <a:ea typeface="ＭＳ Ｐゴシック" pitchFamily="32" charset="-128"/>
              </a:defRPr>
            </a:lvl1pPr>
            <a:lvl2pPr marL="703797" indent="-270691" defTabSz="914334" eaLnBrk="0" hangingPunct="0">
              <a:defRPr>
                <a:solidFill>
                  <a:schemeClr val="tx1"/>
                </a:solidFill>
                <a:latin typeface="Arial" charset="0"/>
                <a:ea typeface="ＭＳ Ｐゴシック" pitchFamily="32" charset="-128"/>
              </a:defRPr>
            </a:lvl2pPr>
            <a:lvl3pPr marL="1082764" indent="-216553" defTabSz="914334" eaLnBrk="0" hangingPunct="0">
              <a:defRPr>
                <a:solidFill>
                  <a:schemeClr val="tx1"/>
                </a:solidFill>
                <a:latin typeface="Arial" charset="0"/>
                <a:ea typeface="ＭＳ Ｐゴシック" pitchFamily="32" charset="-128"/>
              </a:defRPr>
            </a:lvl3pPr>
            <a:lvl4pPr marL="1515869" indent="-216553" defTabSz="914334" eaLnBrk="0" hangingPunct="0">
              <a:defRPr>
                <a:solidFill>
                  <a:schemeClr val="tx1"/>
                </a:solidFill>
                <a:latin typeface="Arial" charset="0"/>
                <a:ea typeface="ＭＳ Ｐゴシック" pitchFamily="32" charset="-128"/>
              </a:defRPr>
            </a:lvl4pPr>
            <a:lvl5pPr marL="1948975" indent="-216553" defTabSz="914334" eaLnBrk="0" hangingPunct="0">
              <a:defRPr>
                <a:solidFill>
                  <a:schemeClr val="tx1"/>
                </a:solidFill>
                <a:latin typeface="Arial" charset="0"/>
                <a:ea typeface="ＭＳ Ｐゴシック" pitchFamily="32" charset="-128"/>
              </a:defRPr>
            </a:lvl5pPr>
            <a:lvl6pPr marL="2382081"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6pPr>
            <a:lvl7pPr marL="2815186"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7pPr>
            <a:lvl8pPr marL="3248292"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8pPr>
            <a:lvl9pPr marL="3681397"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9pPr>
          </a:lstStyle>
          <a:p>
            <a:pPr eaLnBrk="1" hangingPunct="1"/>
            <a:fld id="{364B0A3D-612D-4882-8F0A-A47918DE32AF}" type="slidenum">
              <a:rPr lang="en-US" smtClean="0">
                <a:solidFill>
                  <a:srgbClr val="000000"/>
                </a:solidFill>
              </a:rPr>
              <a:pPr eaLnBrk="1" hangingPunct="1"/>
              <a:t>9</a:t>
            </a:fld>
            <a:endParaRPr lang="en-US" smtClean="0">
              <a:solidFill>
                <a:srgbClr val="000000"/>
              </a:solidFill>
            </a:endParaRPr>
          </a:p>
        </p:txBody>
      </p:sp>
      <p:sp>
        <p:nvSpPr>
          <p:cNvPr id="36867" name="Rectangle 2"/>
          <p:cNvSpPr>
            <a:spLocks noGrp="1" noRot="1" noChangeAspect="1" noChangeArrowheads="1" noTextEdit="1"/>
          </p:cNvSpPr>
          <p:nvPr>
            <p:ph type="sldImg"/>
          </p:nvPr>
        </p:nvSpPr>
        <p:spPr>
          <a:xfrm>
            <a:off x="2289175" y="514350"/>
            <a:ext cx="4568825" cy="2570163"/>
          </a:xfrm>
          <a:ln/>
        </p:spPr>
      </p:sp>
      <p:sp>
        <p:nvSpPr>
          <p:cNvPr id="36868" name="Rectangle 3"/>
          <p:cNvSpPr>
            <a:spLocks noGrp="1" noChangeArrowheads="1"/>
          </p:cNvSpPr>
          <p:nvPr>
            <p:ph type="body" idx="1"/>
          </p:nvPr>
        </p:nvSpPr>
        <p:spPr>
          <a:xfrm>
            <a:off x="912413" y="3257551"/>
            <a:ext cx="7319176"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ea typeface="ＭＳ Ｐゴシック" pitchFamily="32"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334" eaLnBrk="0" hangingPunct="0">
              <a:defRPr>
                <a:solidFill>
                  <a:schemeClr val="tx1"/>
                </a:solidFill>
                <a:latin typeface="Arial" charset="0"/>
                <a:ea typeface="ＭＳ Ｐゴシック" pitchFamily="32" charset="-128"/>
              </a:defRPr>
            </a:lvl1pPr>
            <a:lvl2pPr marL="703797" indent="-270691" defTabSz="914334" eaLnBrk="0" hangingPunct="0">
              <a:defRPr>
                <a:solidFill>
                  <a:schemeClr val="tx1"/>
                </a:solidFill>
                <a:latin typeface="Arial" charset="0"/>
                <a:ea typeface="ＭＳ Ｐゴシック" pitchFamily="32" charset="-128"/>
              </a:defRPr>
            </a:lvl2pPr>
            <a:lvl3pPr marL="1082764" indent="-216553" defTabSz="914334" eaLnBrk="0" hangingPunct="0">
              <a:defRPr>
                <a:solidFill>
                  <a:schemeClr val="tx1"/>
                </a:solidFill>
                <a:latin typeface="Arial" charset="0"/>
                <a:ea typeface="ＭＳ Ｐゴシック" pitchFamily="32" charset="-128"/>
              </a:defRPr>
            </a:lvl3pPr>
            <a:lvl4pPr marL="1515869" indent="-216553" defTabSz="914334" eaLnBrk="0" hangingPunct="0">
              <a:defRPr>
                <a:solidFill>
                  <a:schemeClr val="tx1"/>
                </a:solidFill>
                <a:latin typeface="Arial" charset="0"/>
                <a:ea typeface="ＭＳ Ｐゴシック" pitchFamily="32" charset="-128"/>
              </a:defRPr>
            </a:lvl4pPr>
            <a:lvl5pPr marL="1948975" indent="-216553" defTabSz="914334" eaLnBrk="0" hangingPunct="0">
              <a:defRPr>
                <a:solidFill>
                  <a:schemeClr val="tx1"/>
                </a:solidFill>
                <a:latin typeface="Arial" charset="0"/>
                <a:ea typeface="ＭＳ Ｐゴシック" pitchFamily="32" charset="-128"/>
              </a:defRPr>
            </a:lvl5pPr>
            <a:lvl6pPr marL="2382081"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6pPr>
            <a:lvl7pPr marL="2815186"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7pPr>
            <a:lvl8pPr marL="3248292"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8pPr>
            <a:lvl9pPr marL="3681397" indent="-216553" algn="ctr" defTabSz="914334" eaLnBrk="0" fontAlgn="base" hangingPunct="0">
              <a:spcBef>
                <a:spcPct val="0"/>
              </a:spcBef>
              <a:spcAft>
                <a:spcPct val="0"/>
              </a:spcAft>
              <a:defRPr>
                <a:solidFill>
                  <a:schemeClr val="tx1"/>
                </a:solidFill>
                <a:latin typeface="Arial" charset="0"/>
                <a:ea typeface="ＭＳ Ｐゴシック" pitchFamily="32" charset="-128"/>
              </a:defRPr>
            </a:lvl9pPr>
          </a:lstStyle>
          <a:p>
            <a:pPr eaLnBrk="1" hangingPunct="1"/>
            <a:fld id="{364B0A3D-612D-4882-8F0A-A47918DE32AF}" type="slidenum">
              <a:rPr lang="en-US" smtClean="0">
                <a:solidFill>
                  <a:srgbClr val="000000"/>
                </a:solidFill>
              </a:rPr>
              <a:pPr eaLnBrk="1" hangingPunct="1"/>
              <a:t>10</a:t>
            </a:fld>
            <a:endParaRPr lang="en-US" smtClean="0">
              <a:solidFill>
                <a:srgbClr val="000000"/>
              </a:solidFill>
            </a:endParaRPr>
          </a:p>
        </p:txBody>
      </p:sp>
      <p:sp>
        <p:nvSpPr>
          <p:cNvPr id="36867" name="Rectangle 2"/>
          <p:cNvSpPr>
            <a:spLocks noGrp="1" noRot="1" noChangeAspect="1" noChangeArrowheads="1" noTextEdit="1"/>
          </p:cNvSpPr>
          <p:nvPr>
            <p:ph type="sldImg"/>
          </p:nvPr>
        </p:nvSpPr>
        <p:spPr>
          <a:xfrm>
            <a:off x="2860675" y="514350"/>
            <a:ext cx="3425825" cy="2570163"/>
          </a:xfrm>
          <a:ln/>
        </p:spPr>
      </p:sp>
      <p:sp>
        <p:nvSpPr>
          <p:cNvPr id="36868" name="Rectangle 3"/>
          <p:cNvSpPr>
            <a:spLocks noGrp="1" noChangeArrowheads="1"/>
          </p:cNvSpPr>
          <p:nvPr>
            <p:ph type="body" idx="1"/>
          </p:nvPr>
        </p:nvSpPr>
        <p:spPr>
          <a:xfrm>
            <a:off x="912413" y="3257551"/>
            <a:ext cx="7319176"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ea typeface="ＭＳ Ｐゴシック" pitchFamily="32"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Subtitle">
    <p:spTree>
      <p:nvGrpSpPr>
        <p:cNvPr id="1" name=""/>
        <p:cNvGrpSpPr/>
        <p:nvPr/>
      </p:nvGrpSpPr>
      <p:grpSpPr>
        <a:xfrm>
          <a:off x="0" y="0"/>
          <a:ext cx="0" cy="0"/>
          <a:chOff x="0" y="0"/>
          <a:chExt cx="0" cy="0"/>
        </a:xfrm>
      </p:grpSpPr>
      <p:sp>
        <p:nvSpPr>
          <p:cNvPr id="2" name="Title 1"/>
          <p:cNvSpPr>
            <a:spLocks noGrp="1"/>
          </p:cNvSpPr>
          <p:nvPr>
            <p:ph type="title"/>
          </p:nvPr>
        </p:nvSpPr>
        <p:spPr>
          <a:xfrm>
            <a:off x="457200" y="480486"/>
            <a:ext cx="8229600" cy="423784"/>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457200" y="1412030"/>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457200" y="919160"/>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11950" y="479424"/>
            <a:ext cx="196215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905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nouncement Key Features">
    <p:spTree>
      <p:nvGrpSpPr>
        <p:cNvPr id="1" name=""/>
        <p:cNvGrpSpPr/>
        <p:nvPr/>
      </p:nvGrpSpPr>
      <p:grpSpPr>
        <a:xfrm>
          <a:off x="0" y="0"/>
          <a:ext cx="0" cy="0"/>
          <a:chOff x="0" y="0"/>
          <a:chExt cx="0" cy="0"/>
        </a:xfrm>
      </p:grpSpPr>
      <p:sp>
        <p:nvSpPr>
          <p:cNvPr id="11" name="Rectangle 10"/>
          <p:cNvSpPr/>
          <p:nvPr userDrawn="1"/>
        </p:nvSpPr>
        <p:spPr>
          <a:xfrm>
            <a:off x="2995085" y="1159938"/>
            <a:ext cx="6148915" cy="2971799"/>
          </a:xfrm>
          <a:prstGeom prst="rect">
            <a:avLst/>
          </a:prstGeom>
          <a:gradFill>
            <a:gsLst>
              <a:gs pos="100000">
                <a:srgbClr val="BFBFBF"/>
              </a:gs>
              <a:gs pos="0">
                <a:srgbClr val="595959"/>
              </a:gs>
            </a:gsLst>
            <a:lin ang="16200000" scaled="0"/>
          </a:gradFill>
          <a:ln>
            <a:noFill/>
          </a:ln>
          <a:effectLst>
            <a:outerShdw blurRad="152400" dist="63500" dir="36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1"/>
          </p:nvPr>
        </p:nvSpPr>
        <p:spPr>
          <a:xfrm>
            <a:off x="3443821" y="1430281"/>
            <a:ext cx="5369979" cy="2523657"/>
          </a:xfrm>
        </p:spPr>
        <p:txBody>
          <a:bodyPr anchor="t" anchorCtr="0"/>
          <a:lstStyle>
            <a:lvl1pPr marL="0" indent="0">
              <a:buNone/>
              <a:defRPr sz="2400" b="0" cap="all" baseline="0">
                <a:solidFill>
                  <a:schemeClr val="bg1"/>
                </a:solidFill>
              </a:defRPr>
            </a:lvl1pPr>
          </a:lstStyle>
          <a:p>
            <a:pPr lvl="0"/>
            <a:r>
              <a:rPr lang="en-US" smtClean="0"/>
              <a:t>Click to edit Master text styles</a:t>
            </a:r>
          </a:p>
        </p:txBody>
      </p:sp>
      <p:sp>
        <p:nvSpPr>
          <p:cNvPr id="8" name="Title 1"/>
          <p:cNvSpPr>
            <a:spLocks noGrp="1"/>
          </p:cNvSpPr>
          <p:nvPr>
            <p:ph type="title"/>
          </p:nvPr>
        </p:nvSpPr>
        <p:spPr>
          <a:xfrm>
            <a:off x="457200" y="480486"/>
            <a:ext cx="8229600" cy="423784"/>
          </a:xfrm>
        </p:spPr>
        <p:txBody>
          <a:bodyPr anchor="b" anchorCtr="0"/>
          <a:lstStyle>
            <a:lvl1pPr>
              <a:defRPr/>
            </a:lvl1pPr>
          </a:lstStyle>
          <a:p>
            <a:r>
              <a:rPr lang="en-US" smtClean="0"/>
              <a:t>Click to edit Master title style</a:t>
            </a:r>
            <a:endParaRPr lang="en-US" dirty="0"/>
          </a:p>
        </p:txBody>
      </p:sp>
      <p:sp>
        <p:nvSpPr>
          <p:cNvPr id="6" name="Picture Placeholder 11"/>
          <p:cNvSpPr>
            <a:spLocks noGrp="1"/>
          </p:cNvSpPr>
          <p:nvPr>
            <p:ph type="pic" sz="quarter" idx="13" hasCustomPrompt="1"/>
          </p:nvPr>
        </p:nvSpPr>
        <p:spPr>
          <a:xfrm>
            <a:off x="6351" y="1159936"/>
            <a:ext cx="2944368" cy="2971800"/>
          </a:xfrm>
          <a:ln>
            <a:noFill/>
          </a:ln>
          <a:effectLst>
            <a:reflection stA="30000" endPos="4000" dir="5400000" sy="-100000" algn="bl" rotWithShape="0"/>
          </a:effectLst>
        </p:spPr>
        <p:txBody>
          <a:bodyPr anchor="ctr" anchorCtr="0"/>
          <a:lstStyle>
            <a:lvl1pPr marL="0" indent="0" algn="ctr">
              <a:buNone/>
              <a:defRPr>
                <a:ln>
                  <a:noFill/>
                </a:ln>
                <a:solidFill>
                  <a:schemeClr val="tx2"/>
                </a:solidFill>
              </a:defRPr>
            </a:lvl1pPr>
          </a:lstStyle>
          <a:p>
            <a:r>
              <a:rPr lang="en-US" dirty="0" smtClean="0"/>
              <a:t>Insert Picture Here</a:t>
            </a:r>
            <a:endParaRPr lang="en-US" dirty="0"/>
          </a:p>
        </p:txBody>
      </p:sp>
    </p:spTree>
    <p:extLst>
      <p:ext uri="{BB962C8B-B14F-4D97-AF65-F5344CB8AC3E}">
        <p14:creationId xmlns:p14="http://schemas.microsoft.com/office/powerpoint/2010/main" val="371343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Rectangle 6"/>
          <p:cNvSpPr/>
          <p:nvPr userDrawn="1"/>
        </p:nvSpPr>
        <p:spPr>
          <a:xfrm>
            <a:off x="0" y="1707971"/>
            <a:ext cx="4000500" cy="2420477"/>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bwMode="auto">
          <a:xfrm>
            <a:off x="1524" y="1156648"/>
            <a:ext cx="3998976" cy="551323"/>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92075" tIns="46038" rIns="92075" bIns="46038" anchor="ctr"/>
          <a:lstStyle/>
          <a:p>
            <a:pPr marL="119063" indent="-119063" algn="ctr">
              <a:defRPr/>
            </a:pPr>
            <a:endParaRPr lang="en-US" sz="4000" b="1" dirty="0">
              <a:solidFill>
                <a:srgbClr val="FFFFFF"/>
              </a:solidFill>
              <a:latin typeface="Arial" pitchFamily="-106" charset="0"/>
              <a:ea typeface="ＭＳ Ｐゴシック" pitchFamily="34" charset="-128"/>
            </a:endParaRPr>
          </a:p>
        </p:txBody>
      </p:sp>
      <p:sp>
        <p:nvSpPr>
          <p:cNvPr id="26" name="Picture Placeholder 25"/>
          <p:cNvSpPr>
            <a:spLocks noGrp="1"/>
          </p:cNvSpPr>
          <p:nvPr>
            <p:ph type="pic" sz="quarter" idx="15" hasCustomPrompt="1"/>
          </p:nvPr>
        </p:nvSpPr>
        <p:spPr>
          <a:xfrm>
            <a:off x="4034367" y="1156648"/>
            <a:ext cx="5109632" cy="2971800"/>
          </a:xfrm>
          <a:effectLst>
            <a:reflection blurRad="63500" stA="50000" endPos="7000" dir="5400000" sy="-100000" algn="bl" rotWithShape="0"/>
          </a:effectLst>
        </p:spPr>
        <p:txBody>
          <a:bodyPr anchor="ctr" anchorCtr="1"/>
          <a:lstStyle>
            <a:lvl1pPr marL="0" indent="0" algn="ctr">
              <a:buNone/>
              <a:defRPr/>
            </a:lvl1pPr>
          </a:lstStyle>
          <a:p>
            <a:r>
              <a:rPr lang="en-US" dirty="0" smtClean="0"/>
              <a:t>Insert Picture Here</a:t>
            </a:r>
            <a:endParaRPr lang="en-US" dirty="0"/>
          </a:p>
        </p:txBody>
      </p:sp>
      <p:sp>
        <p:nvSpPr>
          <p:cNvPr id="23" name="Text Placeholder 22"/>
          <p:cNvSpPr>
            <a:spLocks noGrp="1"/>
          </p:cNvSpPr>
          <p:nvPr>
            <p:ph type="body" sz="quarter" idx="13"/>
          </p:nvPr>
        </p:nvSpPr>
        <p:spPr>
          <a:xfrm>
            <a:off x="406397" y="1859644"/>
            <a:ext cx="3131820" cy="2137410"/>
          </a:xfrm>
        </p:spPr>
        <p:txBody>
          <a:bodyPr>
            <a:normAutofit/>
          </a:bodyPr>
          <a:lstStyle>
            <a:lvl1pPr>
              <a:defRPr sz="1600"/>
            </a:lvl1pPr>
          </a:lstStyle>
          <a:p>
            <a:pPr lvl="0"/>
            <a:r>
              <a:rPr lang="en-US" smtClean="0"/>
              <a:t>Click to edit Master text styles</a:t>
            </a:r>
          </a:p>
        </p:txBody>
      </p:sp>
      <p:sp>
        <p:nvSpPr>
          <p:cNvPr id="24" name="Text Placeholder 22"/>
          <p:cNvSpPr>
            <a:spLocks noGrp="1"/>
          </p:cNvSpPr>
          <p:nvPr>
            <p:ph type="body" sz="quarter" idx="14" hasCustomPrompt="1"/>
          </p:nvPr>
        </p:nvSpPr>
        <p:spPr>
          <a:xfrm>
            <a:off x="457199" y="1163620"/>
            <a:ext cx="3412068" cy="544351"/>
          </a:xfrm>
          <a:noFill/>
        </p:spPr>
        <p:txBody>
          <a:bodyPr lIns="0" tIns="0" rIns="0" bIns="0" anchor="ctr" anchorCtr="0">
            <a:noAutofit/>
          </a:bodyPr>
          <a:lstStyle>
            <a:lvl1pPr marL="0" indent="0">
              <a:buNone/>
              <a:defRPr sz="2000" b="1" cap="none" baseline="0">
                <a:solidFill>
                  <a:schemeClr val="bg1"/>
                </a:solidFill>
              </a:defRPr>
            </a:lvl1pPr>
          </a:lstStyle>
          <a:p>
            <a:pPr lvl="0"/>
            <a:r>
              <a:rPr lang="en-US" dirty="0" smtClean="0"/>
              <a:t>Master Text</a:t>
            </a:r>
          </a:p>
        </p:txBody>
      </p:sp>
      <p:sp>
        <p:nvSpPr>
          <p:cNvPr id="11" name="Title 1"/>
          <p:cNvSpPr>
            <a:spLocks noGrp="1"/>
          </p:cNvSpPr>
          <p:nvPr>
            <p:ph type="title"/>
          </p:nvPr>
        </p:nvSpPr>
        <p:spPr>
          <a:xfrm>
            <a:off x="457199" y="480486"/>
            <a:ext cx="8348134" cy="423784"/>
          </a:xfrm>
        </p:spPr>
        <p:txBody>
          <a:bodyPr anchor="b" anchorCtr="0"/>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22271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19" name="Rectangle 18"/>
          <p:cNvSpPr/>
          <p:nvPr userDrawn="1"/>
        </p:nvSpPr>
        <p:spPr>
          <a:xfrm>
            <a:off x="0" y="1159938"/>
            <a:ext cx="9144000" cy="2971799"/>
          </a:xfrm>
          <a:prstGeom prst="rect">
            <a:avLst/>
          </a:prstGeom>
          <a:gradFill flip="none" rotWithShape="1">
            <a:gsLst>
              <a:gs pos="0">
                <a:srgbClr val="355469"/>
              </a:gs>
              <a:gs pos="100000">
                <a:schemeClr val="accent1"/>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9"/>
          <p:cNvSpPr>
            <a:spLocks noGrp="1"/>
          </p:cNvSpPr>
          <p:nvPr>
            <p:ph type="body" sz="quarter" idx="11"/>
          </p:nvPr>
        </p:nvSpPr>
        <p:spPr>
          <a:xfrm>
            <a:off x="450852" y="1422404"/>
            <a:ext cx="7617881" cy="1354667"/>
          </a:xfrm>
        </p:spPr>
        <p:txBody>
          <a:bodyPr lIns="0" tIns="0" rIns="0" bIns="0" anchor="t" anchorCtr="0">
            <a:normAutofit/>
          </a:bodyPr>
          <a:lstStyle>
            <a:lvl1pPr marL="114300" indent="-114300">
              <a:lnSpc>
                <a:spcPct val="90000"/>
              </a:lnSpc>
              <a:spcBef>
                <a:spcPts val="0"/>
              </a:spcBef>
              <a:spcAft>
                <a:spcPts val="1800"/>
              </a:spcAft>
              <a:buNone/>
              <a:defRPr sz="2400" b="0" cap="none" baseline="0">
                <a:solidFill>
                  <a:schemeClr val="bg1"/>
                </a:solidFill>
              </a:defRPr>
            </a:lvl1pPr>
          </a:lstStyle>
          <a:p>
            <a:pPr lvl="0"/>
            <a:r>
              <a:rPr lang="en-US" smtClean="0"/>
              <a:t>Click to edit Master text styles</a:t>
            </a:r>
          </a:p>
        </p:txBody>
      </p:sp>
      <p:sp>
        <p:nvSpPr>
          <p:cNvPr id="17" name="Text Placeholder 22"/>
          <p:cNvSpPr>
            <a:spLocks noGrp="1"/>
          </p:cNvSpPr>
          <p:nvPr>
            <p:ph type="body" sz="quarter" idx="16" hasCustomPrompt="1"/>
          </p:nvPr>
        </p:nvSpPr>
        <p:spPr>
          <a:xfrm>
            <a:off x="552455" y="2844803"/>
            <a:ext cx="3994149" cy="443953"/>
          </a:xfrm>
          <a:noFill/>
        </p:spPr>
        <p:txBody>
          <a:bodyPr lIns="0" tIns="0" rIns="0" bIns="0" anchor="b" anchorCtr="0">
            <a:normAutofit/>
          </a:bodyPr>
          <a:lstStyle>
            <a:lvl1pPr marL="0" indent="0">
              <a:lnSpc>
                <a:spcPct val="90000"/>
              </a:lnSpc>
              <a:spcBef>
                <a:spcPts val="0"/>
              </a:spcBef>
              <a:spcAft>
                <a:spcPts val="1800"/>
              </a:spcAft>
              <a:buFont typeface="Arial" pitchFamily="34" charset="0"/>
              <a:buNone/>
              <a:defRPr lang="en-US" sz="2000" b="1" kern="1200" cap="none" baseline="0" dirty="0" smtClean="0">
                <a:gradFill>
                  <a:gsLst>
                    <a:gs pos="0">
                      <a:schemeClr val="bg1"/>
                    </a:gs>
                    <a:gs pos="100000">
                      <a:schemeClr val="bg1">
                        <a:lumMod val="90000"/>
                      </a:schemeClr>
                    </a:gs>
                  </a:gsLst>
                  <a:lin ang="5400000" scaled="0"/>
                </a:gradFill>
                <a:latin typeface="Arial" pitchFamily="34" charset="0"/>
                <a:ea typeface="+mn-ea"/>
                <a:cs typeface="Arial" pitchFamily="34" charset="0"/>
              </a:defRPr>
            </a:lvl1pPr>
          </a:lstStyle>
          <a:p>
            <a:pPr marL="0" lvl="0" indent="0" algn="l" defTabSz="914400" rtl="0" eaLnBrk="1" latinLnBrk="0" hangingPunct="1">
              <a:lnSpc>
                <a:spcPct val="75000"/>
              </a:lnSpc>
              <a:spcBef>
                <a:spcPts val="0"/>
              </a:spcBef>
              <a:spcAft>
                <a:spcPts val="0"/>
              </a:spcAft>
              <a:buClr>
                <a:srgbClr val="FF0000"/>
              </a:buClr>
              <a:buFont typeface="Wingdings" pitchFamily="2" charset="2"/>
              <a:buNone/>
            </a:pPr>
            <a:r>
              <a:rPr lang="en-US" dirty="0" smtClean="0"/>
              <a:t>Click to edit name</a:t>
            </a:r>
          </a:p>
        </p:txBody>
      </p:sp>
      <p:sp>
        <p:nvSpPr>
          <p:cNvPr id="8" name="Text Placeholder 22"/>
          <p:cNvSpPr>
            <a:spLocks noGrp="1"/>
          </p:cNvSpPr>
          <p:nvPr>
            <p:ph type="body" sz="quarter" idx="17" hasCustomPrompt="1"/>
          </p:nvPr>
        </p:nvSpPr>
        <p:spPr>
          <a:xfrm>
            <a:off x="552455" y="3343623"/>
            <a:ext cx="3994149" cy="703448"/>
          </a:xfrm>
          <a:noFill/>
        </p:spPr>
        <p:txBody>
          <a:bodyPr lIns="0" tIns="0" rIns="0" bIns="0" anchor="t" anchorCtr="0">
            <a:normAutofit/>
          </a:bodyPr>
          <a:lstStyle>
            <a:lvl1pPr marL="0" indent="0">
              <a:lnSpc>
                <a:spcPct val="90000"/>
              </a:lnSpc>
              <a:spcBef>
                <a:spcPts val="0"/>
              </a:spcBef>
              <a:spcAft>
                <a:spcPts val="1800"/>
              </a:spcAft>
              <a:buFont typeface="Arial" pitchFamily="34" charset="0"/>
              <a:buNone/>
              <a:defRPr lang="en-US" sz="1600" b="0" kern="1200" cap="none" baseline="0" dirty="0" smtClean="0">
                <a:gradFill>
                  <a:gsLst>
                    <a:gs pos="0">
                      <a:schemeClr val="bg1"/>
                    </a:gs>
                    <a:gs pos="100000">
                      <a:schemeClr val="bg1">
                        <a:lumMod val="90000"/>
                      </a:schemeClr>
                    </a:gs>
                  </a:gsLst>
                  <a:lin ang="5400000" scaled="0"/>
                </a:gradFill>
                <a:latin typeface="Arial" pitchFamily="34" charset="0"/>
                <a:ea typeface="+mn-ea"/>
                <a:cs typeface="Arial" pitchFamily="34" charset="0"/>
              </a:defRPr>
            </a:lvl1pPr>
          </a:lstStyle>
          <a:p>
            <a:pPr marL="0" lvl="0" indent="0" algn="l" defTabSz="914400" rtl="0" eaLnBrk="1" latinLnBrk="0" hangingPunct="1">
              <a:lnSpc>
                <a:spcPct val="75000"/>
              </a:lnSpc>
              <a:spcBef>
                <a:spcPts val="0"/>
              </a:spcBef>
              <a:spcAft>
                <a:spcPts val="0"/>
              </a:spcAft>
              <a:buClr>
                <a:srgbClr val="FF0000"/>
              </a:buClr>
              <a:buFont typeface="Wingdings" pitchFamily="2" charset="2"/>
              <a:buNone/>
            </a:pPr>
            <a:r>
              <a:rPr lang="en-US" dirty="0" smtClean="0"/>
              <a:t>Click to edit title</a:t>
            </a:r>
          </a:p>
        </p:txBody>
      </p:sp>
    </p:spTree>
    <p:extLst>
      <p:ext uri="{BB962C8B-B14F-4D97-AF65-F5344CB8AC3E}">
        <p14:creationId xmlns:p14="http://schemas.microsoft.com/office/powerpoint/2010/main" val="370829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12" name="Text Placeholder 22"/>
          <p:cNvSpPr>
            <a:spLocks noGrp="1"/>
          </p:cNvSpPr>
          <p:nvPr>
            <p:ph type="body" sz="quarter" idx="16" hasCustomPrompt="1"/>
          </p:nvPr>
        </p:nvSpPr>
        <p:spPr>
          <a:xfrm>
            <a:off x="457201" y="1517907"/>
            <a:ext cx="2607406" cy="2488686"/>
          </a:xfrm>
          <a:noFill/>
        </p:spPr>
        <p:txBody>
          <a:bodyPr lIns="0" tIns="0" rIns="0" bIns="0" anchor="ctr" anchorCtr="0">
            <a:noAutofit/>
          </a:bodyPr>
          <a:lstStyle>
            <a:lvl1pPr marL="0" indent="0">
              <a:lnSpc>
                <a:spcPct val="90000"/>
              </a:lnSpc>
              <a:spcBef>
                <a:spcPts val="0"/>
              </a:spcBef>
              <a:spcAft>
                <a:spcPts val="1800"/>
              </a:spcAft>
              <a:buFont typeface="Arial" pitchFamily="34" charset="0"/>
              <a:buNone/>
              <a:defRPr sz="1800" b="0" cap="none" baseline="0">
                <a:solidFill>
                  <a:schemeClr val="tx1">
                    <a:lumMod val="65000"/>
                    <a:lumOff val="35000"/>
                  </a:schemeClr>
                </a:solidFill>
              </a:defRPr>
            </a:lvl1pPr>
          </a:lstStyle>
          <a:p>
            <a:pPr lvl="0"/>
            <a:r>
              <a:rPr lang="en-US" dirty="0" smtClean="0"/>
              <a:t>Click to edit master text</a:t>
            </a:r>
          </a:p>
        </p:txBody>
      </p:sp>
      <p:sp>
        <p:nvSpPr>
          <p:cNvPr id="3" name="Chart Placeholder 2"/>
          <p:cNvSpPr>
            <a:spLocks noGrp="1"/>
          </p:cNvSpPr>
          <p:nvPr>
            <p:ph type="chart" sz="quarter" idx="17" hasCustomPrompt="1"/>
          </p:nvPr>
        </p:nvSpPr>
        <p:spPr>
          <a:xfrm>
            <a:off x="3482976" y="1123950"/>
            <a:ext cx="5236560" cy="3284538"/>
          </a:xfrm>
        </p:spPr>
        <p:txBody>
          <a:bodyPr anchor="ctr" anchorCtr="1"/>
          <a:lstStyle>
            <a:lvl1pPr marL="60325" indent="0" algn="ctr">
              <a:buNone/>
              <a:defRPr/>
            </a:lvl1pPr>
          </a:lstStyle>
          <a:p>
            <a:r>
              <a:rPr lang="en-US" dirty="0" smtClean="0"/>
              <a:t>Insert Chart Here</a:t>
            </a:r>
            <a:endParaRPr lang="en-US" dirty="0"/>
          </a:p>
        </p:txBody>
      </p:sp>
      <p:sp>
        <p:nvSpPr>
          <p:cNvPr id="9" name="Title 1"/>
          <p:cNvSpPr>
            <a:spLocks noGrp="1"/>
          </p:cNvSpPr>
          <p:nvPr>
            <p:ph type="title"/>
          </p:nvPr>
        </p:nvSpPr>
        <p:spPr>
          <a:xfrm>
            <a:off x="457200" y="480486"/>
            <a:ext cx="8229600" cy="423784"/>
          </a:xfrm>
        </p:spPr>
        <p:txBody>
          <a:bodyPr anchor="b" anchorCtr="0"/>
          <a:lstStyle>
            <a:lvl1pPr>
              <a:defRPr/>
            </a:lvl1pPr>
          </a:lstStyle>
          <a:p>
            <a:r>
              <a:rPr lang="en-US" smtClean="0"/>
              <a:t>Click to edit Master title style</a:t>
            </a:r>
            <a:endParaRPr lang="en-US" dirty="0"/>
          </a:p>
        </p:txBody>
      </p:sp>
      <p:sp>
        <p:nvSpPr>
          <p:cNvPr id="8" name="Rectangle 26"/>
          <p:cNvSpPr>
            <a:spLocks noChangeArrowheads="1"/>
          </p:cNvSpPr>
          <p:nvPr userDrawn="1"/>
        </p:nvSpPr>
        <p:spPr bwMode="auto">
          <a:xfrm flipH="1">
            <a:off x="3171825" y="1118350"/>
            <a:ext cx="27432" cy="3155157"/>
          </a:xfrm>
          <a:prstGeom prst="rect">
            <a:avLst/>
          </a:prstGeom>
          <a:gradFill rotWithShape="1">
            <a:gsLst>
              <a:gs pos="0">
                <a:schemeClr val="accent1"/>
              </a:gs>
              <a:gs pos="100000">
                <a:schemeClr val="accent1">
                  <a:lumMod val="75000"/>
                </a:schemeClr>
              </a:gs>
            </a:gsLst>
            <a:lin ang="5400000" scaled="1"/>
          </a:gradFill>
          <a:ln>
            <a:noFill/>
          </a:ln>
          <a:effectLst/>
          <a:extLst/>
        </p:spPr>
        <p:txBody>
          <a:bodyPr wrap="none" lIns="34281" tIns="17140" rIns="34281" bIns="17140" anchor="ctr"/>
          <a:lstStyle/>
          <a:p>
            <a:pPr lvl="0"/>
            <a:endParaRPr lang="en-US" dirty="0"/>
          </a:p>
        </p:txBody>
      </p:sp>
    </p:spTree>
    <p:extLst>
      <p:ext uri="{BB962C8B-B14F-4D97-AF65-F5344CB8AC3E}">
        <p14:creationId xmlns:p14="http://schemas.microsoft.com/office/powerpoint/2010/main" val="396455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Oracle Logo">
    <p:spTree>
      <p:nvGrpSpPr>
        <p:cNvPr id="1" name=""/>
        <p:cNvGrpSpPr/>
        <p:nvPr/>
      </p:nvGrpSpPr>
      <p:grpSpPr>
        <a:xfrm>
          <a:off x="0" y="0"/>
          <a:ext cx="0" cy="0"/>
          <a:chOff x="0" y="0"/>
          <a:chExt cx="0" cy="0"/>
        </a:xfrm>
      </p:grpSpPr>
      <p:pic>
        <p:nvPicPr>
          <p:cNvPr id="13"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Java_clr.bmp"/>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9827" y="681179"/>
            <a:ext cx="5802373" cy="3078021"/>
          </a:xfrm>
          <a:prstGeom prst="rect">
            <a:avLst/>
          </a:prstGeom>
        </p:spPr>
      </p:pic>
    </p:spTree>
    <p:extLst>
      <p:ext uri="{BB962C8B-B14F-4D97-AF65-F5344CB8AC3E}">
        <p14:creationId xmlns:p14="http://schemas.microsoft.com/office/powerpoint/2010/main" val="7821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nstruction &amp; Guidelines Title ">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55613" y="1171557"/>
            <a:ext cx="5030787" cy="1100723"/>
          </a:xfrm>
        </p:spPr>
        <p:txBody>
          <a:bodyPr anchor="t" anchorCtr="0"/>
          <a:lstStyle>
            <a:lvl1pPr marL="0" algn="l" defTabSz="914400" rtl="0" eaLnBrk="1" latinLnBrk="0" hangingPunct="1">
              <a:lnSpc>
                <a:spcPct val="90000"/>
              </a:lnSpc>
              <a:spcBef>
                <a:spcPct val="0"/>
              </a:spcBef>
              <a:buNone/>
              <a:defRPr lang="en-US" sz="2800" b="1" kern="1200" dirty="0">
                <a:solidFill>
                  <a:schemeClr val="tx2"/>
                </a:solidFill>
                <a:latin typeface="Arial" pitchFamily="34" charset="0"/>
                <a:ea typeface="+mj-ea"/>
                <a:cs typeface="Arial" pitchFamily="34" charset="0"/>
              </a:defRPr>
            </a:lvl1pPr>
          </a:lstStyle>
          <a:p>
            <a:r>
              <a:rPr lang="en-US" dirty="0" smtClean="0"/>
              <a:t>Click to edit text </a:t>
            </a:r>
            <a:endParaRPr lang="en-US" dirty="0"/>
          </a:p>
        </p:txBody>
      </p:sp>
    </p:spTree>
    <p:extLst>
      <p:ext uri="{BB962C8B-B14F-4D97-AF65-F5344CB8AC3E}">
        <p14:creationId xmlns:p14="http://schemas.microsoft.com/office/powerpoint/2010/main" val="275138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mplate Instruction, do not us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1839"/>
            <a:ext cx="8229600" cy="2929889"/>
          </a:xfrm>
        </p:spPr>
        <p:txBody>
          <a:bodyPr>
            <a:noAutofit/>
          </a:bodyPr>
          <a:lstStyle>
            <a:lvl1pPr>
              <a:buClr>
                <a:schemeClr val="accent1"/>
              </a:buClr>
              <a:defRPr sz="1400"/>
            </a:lvl1pPr>
            <a:lvl2pPr>
              <a:buClr>
                <a:schemeClr val="accent1"/>
              </a:buClr>
              <a:defRPr sz="1100"/>
            </a:lvl2pPr>
            <a:lvl3pPr>
              <a:buClr>
                <a:schemeClr val="accent1"/>
              </a:buClr>
              <a:defRPr sz="1100"/>
            </a:lvl3pPr>
            <a:lvl4pPr>
              <a:buClr>
                <a:schemeClr val="accent1"/>
              </a:buClr>
              <a:defRPr sz="1100"/>
            </a:lvl4pPr>
            <a:lvl5pPr>
              <a:buClr>
                <a:schemeClr val="accent1"/>
              </a:buCl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80486"/>
            <a:ext cx="8229600" cy="423784"/>
          </a:xfrm>
        </p:spPr>
        <p:txBody>
          <a:bodyPr anchor="b" anchorCtr="0"/>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52065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mplate Instruction subhead, do not use">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3514"/>
            <a:ext cx="8229600" cy="2929889"/>
          </a:xfrm>
        </p:spPr>
        <p:txBody>
          <a:bodyPr>
            <a:noAutofit/>
          </a:bodyPr>
          <a:lstStyle>
            <a:lvl1pPr>
              <a:buClr>
                <a:schemeClr val="accent1"/>
              </a:buClr>
              <a:defRPr sz="1400"/>
            </a:lvl1pPr>
            <a:lvl2pPr>
              <a:buClr>
                <a:schemeClr val="accent1"/>
              </a:buClr>
              <a:defRPr sz="1100"/>
            </a:lvl2pPr>
            <a:lvl3pPr>
              <a:buClr>
                <a:schemeClr val="accent1"/>
              </a:buClr>
              <a:defRPr sz="1100"/>
            </a:lvl3pPr>
            <a:lvl4pPr>
              <a:buClr>
                <a:schemeClr val="accent1"/>
              </a:buClr>
              <a:defRPr sz="1100"/>
            </a:lvl4pPr>
            <a:lvl5pPr>
              <a:buClr>
                <a:schemeClr val="accent1"/>
              </a:buCl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457200" y="480486"/>
            <a:ext cx="8229600" cy="423784"/>
          </a:xfrm>
        </p:spPr>
        <p:txBody>
          <a:bodyPr anchor="b" anchorCtr="0"/>
          <a:lstStyle>
            <a:lvl1pPr>
              <a:defRPr/>
            </a:lvl1pPr>
          </a:lstStyle>
          <a:p>
            <a:r>
              <a:rPr lang="en-US" smtClean="0"/>
              <a:t>Click to edit Master title style</a:t>
            </a:r>
            <a:endParaRPr lang="en-US" dirty="0"/>
          </a:p>
        </p:txBody>
      </p:sp>
      <p:sp>
        <p:nvSpPr>
          <p:cNvPr id="11" name="Text Placeholder 4"/>
          <p:cNvSpPr>
            <a:spLocks noGrp="1"/>
          </p:cNvSpPr>
          <p:nvPr>
            <p:ph type="body" sz="quarter" idx="13"/>
          </p:nvPr>
        </p:nvSpPr>
        <p:spPr>
          <a:xfrm>
            <a:off x="457200" y="919160"/>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116149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915008C6-6835-43BA-B4EB-E4B8C1C20931}" type="datetimeFigureOut">
              <a:rPr lang="en-US" smtClean="0"/>
              <a:t>9/24/2013</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D8076A1-46BF-4CE1-9D96-B189ED8C14AC}" type="slidenum">
              <a:rPr lang="en-US" smtClean="0"/>
              <a:t>‹#›</a:t>
            </a:fld>
            <a:endParaRPr lang="en-US"/>
          </a:p>
        </p:txBody>
      </p:sp>
    </p:spTree>
    <p:extLst>
      <p:ext uri="{BB962C8B-B14F-4D97-AF65-F5344CB8AC3E}">
        <p14:creationId xmlns:p14="http://schemas.microsoft.com/office/powerpoint/2010/main" val="42388035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915008C6-6835-43BA-B4EB-E4B8C1C20931}" type="datetimeFigureOut">
              <a:rPr lang="en-US" smtClean="0"/>
              <a:t>9/24/2013</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D8076A1-46BF-4CE1-9D96-B189ED8C14AC}" type="slidenum">
              <a:rPr lang="en-US" smtClean="0"/>
              <a:t>‹#›</a:t>
            </a:fld>
            <a:endParaRPr lang="en-US"/>
          </a:p>
        </p:txBody>
      </p:sp>
    </p:spTree>
    <p:extLst>
      <p:ext uri="{BB962C8B-B14F-4D97-AF65-F5344CB8AC3E}">
        <p14:creationId xmlns:p14="http://schemas.microsoft.com/office/powerpoint/2010/main" val="3474454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Subtitle">
    <p:spTree>
      <p:nvGrpSpPr>
        <p:cNvPr id="1" name=""/>
        <p:cNvGrpSpPr/>
        <p:nvPr/>
      </p:nvGrpSpPr>
      <p:grpSpPr>
        <a:xfrm>
          <a:off x="0" y="0"/>
          <a:ext cx="0" cy="0"/>
          <a:chOff x="0" y="0"/>
          <a:chExt cx="0" cy="0"/>
        </a:xfrm>
      </p:grpSpPr>
      <p:sp>
        <p:nvSpPr>
          <p:cNvPr id="5" name="Title 1"/>
          <p:cNvSpPr>
            <a:spLocks noGrp="1"/>
          </p:cNvSpPr>
          <p:nvPr>
            <p:ph type="title"/>
          </p:nvPr>
        </p:nvSpPr>
        <p:spPr>
          <a:xfrm>
            <a:off x="457200" y="480486"/>
            <a:ext cx="8229600" cy="423784"/>
          </a:xfrm>
        </p:spPr>
        <p:txBody>
          <a:bodyPr anchor="b" anchorCtr="0"/>
          <a:lstStyle>
            <a:lvl1pPr>
              <a:defRPr/>
            </a:lvl1pPr>
          </a:lstStyle>
          <a:p>
            <a:r>
              <a:rPr lang="en-US" smtClean="0"/>
              <a:t>Click to edit Master title style</a:t>
            </a:r>
            <a:endParaRPr lang="en-US" dirty="0"/>
          </a:p>
        </p:txBody>
      </p:sp>
      <p:sp>
        <p:nvSpPr>
          <p:cNvPr id="8" name="Text Placeholder 4"/>
          <p:cNvSpPr>
            <a:spLocks noGrp="1"/>
          </p:cNvSpPr>
          <p:nvPr>
            <p:ph type="body" sz="quarter" idx="13"/>
          </p:nvPr>
        </p:nvSpPr>
        <p:spPr>
          <a:xfrm>
            <a:off x="457200" y="919160"/>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33611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idx="10"/>
          </p:nvPr>
        </p:nvSpPr>
        <p:spPr>
          <a:xfrm>
            <a:off x="457201" y="4767263"/>
            <a:ext cx="2132013" cy="344091"/>
          </a:xfrm>
          <a:prstGeom prst="rect">
            <a:avLst/>
          </a:prstGeom>
          <a:ln/>
        </p:spPr>
        <p:txBody>
          <a:bodyPr/>
          <a:lstStyle>
            <a:lvl1pPr>
              <a:defRPr/>
            </a:lvl1pPr>
          </a:lstStyle>
          <a:p>
            <a:fld id="{B77BCB24-FB16-4758-BBBE-CC29D4664D29}" type="datetimeFigureOut">
              <a:rPr lang="en-US" smtClean="0"/>
              <a:t>9/24/2013</a:t>
            </a:fld>
            <a:endParaRPr lang="en-US"/>
          </a:p>
        </p:txBody>
      </p:sp>
      <p:sp>
        <p:nvSpPr>
          <p:cNvPr id="5" name="Slide Number Placeholder 4"/>
          <p:cNvSpPr>
            <a:spLocks noGrp="1" noChangeArrowheads="1"/>
          </p:cNvSpPr>
          <p:nvPr>
            <p:ph type="sldNum" idx="11"/>
          </p:nvPr>
        </p:nvSpPr>
        <p:spPr>
          <a:xfrm>
            <a:off x="6553201" y="4767263"/>
            <a:ext cx="2132013" cy="344091"/>
          </a:xfrm>
          <a:prstGeom prst="rect">
            <a:avLst/>
          </a:prstGeom>
          <a:ln/>
        </p:spPr>
        <p:txBody>
          <a:bodyPr/>
          <a:lstStyle>
            <a:lvl1pPr>
              <a:defRPr/>
            </a:lvl1pPr>
          </a:lstStyle>
          <a:p>
            <a:fld id="{8D03B538-97D2-4C56-98D4-0FAA42DAED6C}" type="slidenum">
              <a:rPr lang="en-US" smtClean="0"/>
              <a:t>‹#›</a:t>
            </a:fld>
            <a:endParaRPr lang="en-US"/>
          </a:p>
        </p:txBody>
      </p:sp>
    </p:spTree>
    <p:extLst>
      <p:ext uri="{BB962C8B-B14F-4D97-AF65-F5344CB8AC3E}">
        <p14:creationId xmlns:p14="http://schemas.microsoft.com/office/powerpoint/2010/main" val="1103086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80486"/>
            <a:ext cx="8229600" cy="423784"/>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56313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out logo and Image">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5143499"/>
          </a:xfrm>
          <a:prstGeom prst="rect">
            <a:avLst/>
          </a:prstGeom>
          <a:gradFill flip="none" rotWithShape="1">
            <a:gsLst>
              <a:gs pos="20000">
                <a:srgbClr val="355469"/>
              </a:gs>
              <a:gs pos="90000">
                <a:schemeClr val="accent1"/>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5943598" y="0"/>
            <a:ext cx="3200402" cy="5143500"/>
          </a:xfrm>
          <a:prstGeom prst="rect">
            <a:avLst/>
          </a:prstGeom>
          <a:gradFill flip="none" rotWithShape="1">
            <a:gsLst>
              <a:gs pos="20000">
                <a:srgbClr val="355469"/>
              </a:gs>
              <a:gs pos="90000">
                <a:schemeClr val="accent1"/>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Title 1"/>
          <p:cNvSpPr>
            <a:spLocks noGrp="1"/>
          </p:cNvSpPr>
          <p:nvPr>
            <p:ph type="title" hasCustomPrompt="1"/>
          </p:nvPr>
        </p:nvSpPr>
        <p:spPr>
          <a:xfrm>
            <a:off x="451485" y="2053590"/>
            <a:ext cx="4636982" cy="760334"/>
          </a:xfrm>
        </p:spPr>
        <p:txBody>
          <a:bodyPr/>
          <a:lstStyle>
            <a:lvl1pPr>
              <a:defRPr sz="2800">
                <a:solidFill>
                  <a:schemeClr val="bg1"/>
                </a:solidFill>
              </a:defRPr>
            </a:lvl1pPr>
          </a:lstStyle>
          <a:p>
            <a:r>
              <a:rPr lang="en-US" dirty="0" smtClean="0"/>
              <a:t>Click to edit title</a:t>
            </a:r>
            <a:endParaRPr lang="en-US" dirty="0"/>
          </a:p>
        </p:txBody>
      </p:sp>
      <p:sp>
        <p:nvSpPr>
          <p:cNvPr id="5" name="Text Placeholder 4"/>
          <p:cNvSpPr>
            <a:spLocks noGrp="1"/>
          </p:cNvSpPr>
          <p:nvPr>
            <p:ph type="body" sz="quarter" idx="13"/>
          </p:nvPr>
        </p:nvSpPr>
        <p:spPr>
          <a:xfrm>
            <a:off x="450850" y="2914276"/>
            <a:ext cx="4636982" cy="1048124"/>
          </a:xfrm>
        </p:spPr>
        <p:txBody>
          <a:bodyPr lIns="0" tIns="0"/>
          <a:lstStyle>
            <a:lvl1pPr marL="0" indent="0">
              <a:spcAft>
                <a:spcPts val="0"/>
              </a:spcAft>
              <a:buNone/>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hasCustomPrompt="1"/>
          </p:nvPr>
        </p:nvSpPr>
        <p:spPr>
          <a:xfrm>
            <a:off x="5943600" y="0"/>
            <a:ext cx="3200400" cy="5143500"/>
          </a:xfrm>
          <a:effectLst>
            <a:innerShdw blurRad="63500" dist="50800" dir="10800000">
              <a:prstClr val="black">
                <a:alpha val="50000"/>
              </a:prstClr>
            </a:innerShdw>
          </a:effectLst>
        </p:spPr>
        <p:txBody>
          <a:bodyPr anchor="ctr" anchorCtr="1"/>
          <a:lstStyle>
            <a:lvl1pPr marL="60325" indent="0">
              <a:buFontTx/>
              <a:buNone/>
              <a:defRPr baseline="0">
                <a:solidFill>
                  <a:schemeClr val="bg1"/>
                </a:solidFill>
              </a:defRPr>
            </a:lvl1pPr>
          </a:lstStyle>
          <a:p>
            <a:r>
              <a:rPr lang="en-US" dirty="0" smtClean="0"/>
              <a:t>Insert Picture Here</a:t>
            </a:r>
            <a:endParaRPr lang="en-US" dirty="0"/>
          </a:p>
        </p:txBody>
      </p:sp>
      <p:pic>
        <p:nvPicPr>
          <p:cNvPr id="8" name="Picture 7" descr="O_signatur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0335" y="332179"/>
            <a:ext cx="1338765" cy="412785"/>
          </a:xfrm>
          <a:prstGeom prst="rect">
            <a:avLst/>
          </a:prstGeom>
        </p:spPr>
      </p:pic>
    </p:spTree>
    <p:extLst>
      <p:ext uri="{BB962C8B-B14F-4D97-AF65-F5344CB8AC3E}">
        <p14:creationId xmlns:p14="http://schemas.microsoft.com/office/powerpoint/2010/main" val="341113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build="p">
        <p:tmplLst>
          <p:tmpl lvl="1">
            <p:tnLst>
              <p:par>
                <p:cTn presetID="10" presetClass="entr" presetSubtype="0" fill="hold" nodeType="withEffect">
                  <p:stCondLst>
                    <p:cond delay="1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logo without Imag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24964"/>
            <a:ext cx="9144000" cy="516846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24964"/>
            <a:ext cx="9144000" cy="4157107"/>
          </a:xfrm>
          <a:prstGeom prst="rect">
            <a:avLst/>
          </a:prstGeom>
          <a:gradFill flip="none" rotWithShape="1">
            <a:gsLst>
              <a:gs pos="20000">
                <a:srgbClr val="355469"/>
              </a:gs>
              <a:gs pos="90000">
                <a:schemeClr val="accent1"/>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943598" y="-24964"/>
            <a:ext cx="3200402" cy="4157107"/>
          </a:xfrm>
          <a:prstGeom prst="rect">
            <a:avLst/>
          </a:prstGeom>
          <a:gradFill flip="none" rotWithShape="1">
            <a:gsLst>
              <a:gs pos="20000">
                <a:srgbClr val="355469"/>
              </a:gs>
              <a:gs pos="90000">
                <a:schemeClr val="accent1"/>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4" hasCustomPrompt="1"/>
          </p:nvPr>
        </p:nvSpPr>
        <p:spPr>
          <a:xfrm>
            <a:off x="5943600" y="-25400"/>
            <a:ext cx="3200400" cy="4157663"/>
          </a:xfrm>
          <a:effectLst>
            <a:innerShdw blurRad="63500" dist="50800" dir="10800000">
              <a:prstClr val="black">
                <a:alpha val="50000"/>
              </a:prstClr>
            </a:innerShdw>
          </a:effectLst>
        </p:spPr>
        <p:txBody>
          <a:bodyPr vert="horz" lIns="0" tIns="0" rIns="0" bIns="0" rtlCol="0" anchor="ctr" anchorCtr="1">
            <a:noAutofit/>
          </a:bodyPr>
          <a:lstStyle>
            <a:lvl1pPr>
              <a:buFontTx/>
              <a:buNone/>
              <a:defRPr lang="en-US" baseline="0">
                <a:solidFill>
                  <a:schemeClr val="bg1"/>
                </a:solidFill>
              </a:defRPr>
            </a:lvl1pPr>
          </a:lstStyle>
          <a:p>
            <a:pPr marL="60325" lvl="0" indent="0">
              <a:buFontTx/>
              <a:buNone/>
            </a:pPr>
            <a:r>
              <a:rPr lang="en-US" dirty="0" smtClean="0"/>
              <a:t>Insert Picture Here</a:t>
            </a:r>
            <a:endParaRPr lang="en-US" dirty="0"/>
          </a:p>
        </p:txBody>
      </p:sp>
      <p:sp>
        <p:nvSpPr>
          <p:cNvPr id="17" name="Title 1"/>
          <p:cNvSpPr>
            <a:spLocks noGrp="1"/>
          </p:cNvSpPr>
          <p:nvPr>
            <p:ph type="title" hasCustomPrompt="1"/>
          </p:nvPr>
        </p:nvSpPr>
        <p:spPr>
          <a:xfrm>
            <a:off x="451485" y="2053590"/>
            <a:ext cx="4636982" cy="760334"/>
          </a:xfrm>
        </p:spPr>
        <p:txBody>
          <a:bodyPr/>
          <a:lstStyle>
            <a:lvl1pPr>
              <a:defRPr sz="2800">
                <a:solidFill>
                  <a:schemeClr val="bg1"/>
                </a:solidFill>
              </a:defRPr>
            </a:lvl1pPr>
          </a:lstStyle>
          <a:p>
            <a:r>
              <a:rPr lang="en-US" dirty="0" smtClean="0"/>
              <a:t>Click to edit title</a:t>
            </a:r>
            <a:endParaRPr lang="en-US" dirty="0"/>
          </a:p>
        </p:txBody>
      </p:sp>
      <p:sp>
        <p:nvSpPr>
          <p:cNvPr id="5" name="Text Placeholder 4"/>
          <p:cNvSpPr>
            <a:spLocks noGrp="1"/>
          </p:cNvSpPr>
          <p:nvPr>
            <p:ph type="body" sz="quarter" idx="13"/>
          </p:nvPr>
        </p:nvSpPr>
        <p:spPr>
          <a:xfrm>
            <a:off x="450850" y="2914276"/>
            <a:ext cx="4636982" cy="1048124"/>
          </a:xfrm>
        </p:spPr>
        <p:txBody>
          <a:bodyPr lIns="0" tIns="0"/>
          <a:lstStyle>
            <a:lvl1pPr marL="0" marR="0" indent="0" algn="l" defTabSz="228600"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smtClean="0"/>
              <a:t>Click to edit Master text styles</a:t>
            </a:r>
          </a:p>
          <a:p>
            <a:pPr lvl="1"/>
            <a:r>
              <a:rPr lang="en-US" smtClean="0"/>
              <a:t>Second level</a:t>
            </a:r>
          </a:p>
          <a:p>
            <a:pPr lvl="2"/>
            <a:r>
              <a:rPr lang="en-US" smtClean="0"/>
              <a:t>Third level</a:t>
            </a:r>
          </a:p>
        </p:txBody>
      </p:sp>
      <p:pic>
        <p:nvPicPr>
          <p:cNvPr id="10" name="Picture 9" descr="O_signatur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0335" y="332179"/>
            <a:ext cx="1338765" cy="412785"/>
          </a:xfrm>
          <a:prstGeom prst="rect">
            <a:avLst/>
          </a:prstGeom>
        </p:spPr>
      </p:pic>
    </p:spTree>
    <p:extLst>
      <p:ext uri="{BB962C8B-B14F-4D97-AF65-F5344CB8AC3E}">
        <p14:creationId xmlns:p14="http://schemas.microsoft.com/office/powerpoint/2010/main" val="193351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uiExpand="1" build="p">
        <p:tmplLst>
          <p:tmpl lvl="1">
            <p:tnLst>
              <p:par>
                <p:cTn presetID="10" presetClass="entr" presetSubtype="0" fill="hold" nodeType="withEffect">
                  <p:stCondLst>
                    <p:cond delay="1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1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1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gram Agenda">
    <p:bg>
      <p:bgPr>
        <a:solidFill>
          <a:schemeClr val="bg1"/>
        </a:solidFill>
        <a:effectLst/>
      </p:bgPr>
    </p:bg>
    <p:spTree>
      <p:nvGrpSpPr>
        <p:cNvPr id="1" name=""/>
        <p:cNvGrpSpPr/>
        <p:nvPr/>
      </p:nvGrpSpPr>
      <p:grpSpPr>
        <a:xfrm>
          <a:off x="0" y="0"/>
          <a:ext cx="0" cy="0"/>
          <a:chOff x="0" y="0"/>
          <a:chExt cx="0" cy="0"/>
        </a:xfrm>
      </p:grpSpPr>
      <p:sp>
        <p:nvSpPr>
          <p:cNvPr id="23" name="Rectangle 22"/>
          <p:cNvSpPr/>
          <p:nvPr userDrawn="1"/>
        </p:nvSpPr>
        <p:spPr>
          <a:xfrm>
            <a:off x="558801" y="4887247"/>
            <a:ext cx="4868332" cy="256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2361054" y="0"/>
            <a:ext cx="6782945" cy="5143500"/>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2681095" y="-2117"/>
            <a:ext cx="6462904" cy="5145617"/>
          </a:xfrm>
          <a:prstGeom prst="rect">
            <a:avLst/>
          </a:prstGeom>
          <a:gradFill flip="none" rotWithShape="1">
            <a:gsLst>
              <a:gs pos="0">
                <a:srgbClr val="B3B3B3"/>
              </a:gs>
              <a:gs pos="100000">
                <a:srgbClr val="F3F3F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a:spLocks noGrp="1"/>
          </p:cNvSpPr>
          <p:nvPr userDrawn="1">
            <p:ph type="title" hasCustomPrompt="1"/>
          </p:nvPr>
        </p:nvSpPr>
        <p:spPr>
          <a:xfrm>
            <a:off x="457835" y="1171557"/>
            <a:ext cx="1724448" cy="760334"/>
          </a:xfrm>
        </p:spPr>
        <p:txBody>
          <a:bodyPr anchor="t" anchorCtr="0"/>
          <a:lstStyle>
            <a:lvl1pPr algn="l" defTabSz="914400" rtl="0" eaLnBrk="1" latinLnBrk="0" hangingPunct="1">
              <a:lnSpc>
                <a:spcPct val="90000"/>
              </a:lnSpc>
              <a:spcBef>
                <a:spcPct val="0"/>
              </a:spcBef>
              <a:buNone/>
              <a:defRPr lang="en-US" sz="2800" b="1" kern="1200" dirty="0">
                <a:ln w="0">
                  <a:noFill/>
                </a:ln>
                <a:solidFill>
                  <a:schemeClr val="tx2"/>
                </a:solidFill>
                <a:effectLst/>
                <a:latin typeface="Arial" pitchFamily="34" charset="0"/>
                <a:ea typeface="+mj-ea"/>
                <a:cs typeface="Arial" pitchFamily="34" charset="0"/>
              </a:defRPr>
            </a:lvl1pPr>
          </a:lstStyle>
          <a:p>
            <a:r>
              <a:rPr lang="en-US" dirty="0" smtClean="0"/>
              <a:t>Click to edit title</a:t>
            </a:r>
            <a:endParaRPr lang="en-US" dirty="0"/>
          </a:p>
        </p:txBody>
      </p:sp>
      <p:sp>
        <p:nvSpPr>
          <p:cNvPr id="5" name="Text Placeholder 4"/>
          <p:cNvSpPr>
            <a:spLocks noGrp="1"/>
          </p:cNvSpPr>
          <p:nvPr userDrawn="1">
            <p:ph type="body" sz="quarter" idx="13"/>
          </p:nvPr>
        </p:nvSpPr>
        <p:spPr>
          <a:xfrm>
            <a:off x="3175011" y="1122129"/>
            <a:ext cx="5544524" cy="3116236"/>
          </a:xfrm>
        </p:spPr>
        <p:txBody>
          <a:bodyPr lIns="0" tIns="0"/>
          <a:lstStyle>
            <a:lvl1pPr marL="342900" indent="-342900">
              <a:lnSpc>
                <a:spcPct val="120000"/>
              </a:lnSpc>
              <a:buSzPct val="90000"/>
              <a:buFont typeface="Wingdings" pitchFamily="2" charset="2"/>
              <a:buChar char="§"/>
              <a:defRPr sz="2400">
                <a:solidFill>
                  <a:schemeClr val="tx2"/>
                </a:solidFill>
              </a:defRPr>
            </a:lvl1pPr>
          </a:lstStyle>
          <a:p>
            <a:pPr lvl="0"/>
            <a:r>
              <a:rPr lang="en-US" smtClean="0"/>
              <a:t>Click to edit Master text styles</a:t>
            </a:r>
          </a:p>
        </p:txBody>
      </p:sp>
      <p:grpSp>
        <p:nvGrpSpPr>
          <p:cNvPr id="16" name="Group 15"/>
          <p:cNvGrpSpPr/>
          <p:nvPr userDrawn="1"/>
        </p:nvGrpSpPr>
        <p:grpSpPr>
          <a:xfrm>
            <a:off x="597807" y="4913790"/>
            <a:ext cx="4584912" cy="219168"/>
            <a:chOff x="597807" y="4913790"/>
            <a:chExt cx="4584912" cy="219168"/>
          </a:xfrm>
        </p:grpSpPr>
        <p:sp>
          <p:nvSpPr>
            <p:cNvPr id="18" name="Text Box 14"/>
            <p:cNvSpPr txBox="1">
              <a:spLocks noChangeArrowheads="1"/>
            </p:cNvSpPr>
            <p:nvPr userDrawn="1"/>
          </p:nvSpPr>
          <p:spPr bwMode="auto">
            <a:xfrm>
              <a:off x="631886" y="4913973"/>
              <a:ext cx="2505014" cy="2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424545"/>
                  </a:solidFill>
                </a:rPr>
                <a:t>Copyright</a:t>
              </a:r>
              <a:r>
                <a:rPr lang="en-US" sz="600" baseline="0" dirty="0" smtClean="0">
                  <a:solidFill>
                    <a:srgbClr val="424545"/>
                  </a:solidFill>
                </a:rPr>
                <a:t> </a:t>
              </a:r>
              <a:r>
                <a:rPr lang="en-US" sz="600" dirty="0" smtClean="0">
                  <a:solidFill>
                    <a:srgbClr val="424545"/>
                  </a:solidFill>
                </a:rPr>
                <a:t>©</a:t>
              </a:r>
              <a:r>
                <a:rPr lang="en-US" sz="600" baseline="0" dirty="0" smtClean="0">
                  <a:solidFill>
                    <a:srgbClr val="424545"/>
                  </a:solidFill>
                </a:rPr>
                <a:t> 2012, Oracle and/or its affiliates. All rights reserved.</a:t>
              </a:r>
              <a:endParaRPr lang="en-US" sz="600" dirty="0" smtClean="0">
                <a:solidFill>
                  <a:srgbClr val="424545"/>
                </a:solidFill>
              </a:endParaRPr>
            </a:p>
          </p:txBody>
        </p:sp>
        <p:cxnSp>
          <p:nvCxnSpPr>
            <p:cNvPr id="19" name="Straight Connector 18"/>
            <p:cNvCxnSpPr/>
            <p:nvPr userDrawn="1"/>
          </p:nvCxnSpPr>
          <p:spPr>
            <a:xfrm flipH="1">
              <a:off x="597807" y="4935973"/>
              <a:ext cx="1092" cy="96623"/>
            </a:xfrm>
            <a:prstGeom prst="line">
              <a:avLst/>
            </a:prstGeom>
            <a:ln w="6350" cmpd="sng">
              <a:solidFill>
                <a:srgbClr val="424545"/>
              </a:solidFill>
            </a:ln>
          </p:spPr>
          <p:style>
            <a:lnRef idx="1">
              <a:schemeClr val="dk1"/>
            </a:lnRef>
            <a:fillRef idx="0">
              <a:schemeClr val="dk1"/>
            </a:fillRef>
            <a:effectRef idx="0">
              <a:schemeClr val="dk1"/>
            </a:effectRef>
            <a:fontRef idx="minor">
              <a:schemeClr val="tx1"/>
            </a:fontRef>
          </p:style>
        </p:cxnSp>
        <p:sp>
          <p:nvSpPr>
            <p:cNvPr id="20" name="Text Box 14"/>
            <p:cNvSpPr txBox="1">
              <a:spLocks noChangeArrowheads="1"/>
            </p:cNvSpPr>
            <p:nvPr userDrawn="1"/>
          </p:nvSpPr>
          <p:spPr bwMode="auto">
            <a:xfrm>
              <a:off x="2923362" y="4913790"/>
              <a:ext cx="2259357" cy="21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chemeClr val="tx2"/>
                  </a:solidFill>
                </a:rPr>
                <a:t>Insert Information Protection Policy Classification from Slide 16</a:t>
              </a:r>
              <a:endParaRPr lang="en-US" sz="800" dirty="0" smtClean="0">
                <a:solidFill>
                  <a:schemeClr val="tx2"/>
                </a:solidFill>
              </a:endParaRPr>
            </a:p>
          </p:txBody>
        </p:sp>
        <p:cxnSp>
          <p:nvCxnSpPr>
            <p:cNvPr id="21" name="Straight Connector 20"/>
            <p:cNvCxnSpPr/>
            <p:nvPr userDrawn="1"/>
          </p:nvCxnSpPr>
          <p:spPr>
            <a:xfrm flipH="1">
              <a:off x="2893332" y="4935973"/>
              <a:ext cx="1092" cy="96623"/>
            </a:xfrm>
            <a:prstGeom prst="line">
              <a:avLst/>
            </a:prstGeom>
            <a:ln w="6350" cmpd="sng">
              <a:solidFill>
                <a:schemeClr val="tx2"/>
              </a:solidFill>
            </a:ln>
          </p:spPr>
          <p:style>
            <a:lnRef idx="1">
              <a:schemeClr val="dk1"/>
            </a:lnRef>
            <a:fillRef idx="0">
              <a:schemeClr val="dk1"/>
            </a:fillRef>
            <a:effectRef idx="0">
              <a:schemeClr val="dk1"/>
            </a:effectRef>
            <a:fontRef idx="minor">
              <a:schemeClr val="tx1"/>
            </a:fontRef>
          </p:style>
        </p:cxnSp>
      </p:grpSp>
      <p:grpSp>
        <p:nvGrpSpPr>
          <p:cNvPr id="15" name="Group 14"/>
          <p:cNvGrpSpPr/>
          <p:nvPr userDrawn="1"/>
        </p:nvGrpSpPr>
        <p:grpSpPr>
          <a:xfrm>
            <a:off x="6765364" y="4646084"/>
            <a:ext cx="2038432" cy="457200"/>
            <a:chOff x="6765364" y="4646084"/>
            <a:chExt cx="2038432" cy="457200"/>
          </a:xfrm>
        </p:grpSpPr>
        <p:pic>
          <p:nvPicPr>
            <p:cNvPr id="22" name="Picture 27" descr="O_signature_clr_rgb"/>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82950" y="4820656"/>
              <a:ext cx="920846" cy="28262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Java_clr_hori.bmp"/>
            <p:cNvPicPr>
              <a:picLocks noChangeAspect="1"/>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14159" b="15044"/>
            <a:stretch/>
          </p:blipFill>
          <p:spPr>
            <a:xfrm>
              <a:off x="6765364" y="4646084"/>
              <a:ext cx="948422" cy="436122"/>
            </a:xfrm>
            <a:prstGeom prst="rect">
              <a:avLst/>
            </a:prstGeom>
          </p:spPr>
        </p:pic>
      </p:grpSp>
    </p:spTree>
    <p:extLst>
      <p:ext uri="{BB962C8B-B14F-4D97-AF65-F5344CB8AC3E}">
        <p14:creationId xmlns:p14="http://schemas.microsoft.com/office/powerpoint/2010/main" val="348302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Graphic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55613" y="1173894"/>
            <a:ext cx="5030787" cy="1100723"/>
          </a:xfrm>
        </p:spPr>
        <p:txBody>
          <a:bodyPr anchor="t" anchorCtr="0"/>
          <a:lstStyle>
            <a:lvl1pPr>
              <a:defRPr sz="2800" b="1">
                <a:ln w="0">
                  <a:noFill/>
                </a:ln>
                <a:solidFill>
                  <a:schemeClr val="tx2"/>
                </a:solidFill>
                <a:effectLst/>
              </a:defRPr>
            </a:lvl1pPr>
          </a:lstStyle>
          <a:p>
            <a:r>
              <a:rPr lang="en-US" dirty="0" smtClean="0"/>
              <a:t>Click to edit text </a:t>
            </a:r>
            <a:endParaRPr lang="en-US" dirty="0"/>
          </a:p>
        </p:txBody>
      </p:sp>
      <p:sp>
        <p:nvSpPr>
          <p:cNvPr id="10" name="Rectangle 9"/>
          <p:cNvSpPr/>
          <p:nvPr userDrawn="1"/>
        </p:nvSpPr>
        <p:spPr>
          <a:xfrm>
            <a:off x="5943599" y="0"/>
            <a:ext cx="3200400" cy="5143500"/>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263639" y="0"/>
            <a:ext cx="2880361" cy="5143500"/>
          </a:xfrm>
          <a:prstGeom prst="rect">
            <a:avLst/>
          </a:prstGeom>
          <a:gradFill flip="none" rotWithShape="1">
            <a:gsLst>
              <a:gs pos="100000">
                <a:schemeClr val="accent1"/>
              </a:gs>
              <a:gs pos="0">
                <a:srgbClr val="355469"/>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6765364" y="4646084"/>
            <a:ext cx="2038432" cy="457200"/>
            <a:chOff x="6765364" y="4646084"/>
            <a:chExt cx="2038432" cy="457200"/>
          </a:xfrm>
        </p:grpSpPr>
        <p:pic>
          <p:nvPicPr>
            <p:cNvPr id="9" name="Picture 8" descr="O_signature_wht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84452" y="4819820"/>
              <a:ext cx="919344" cy="283464"/>
            </a:xfrm>
            <a:prstGeom prst="rect">
              <a:avLst/>
            </a:prstGeom>
          </p:spPr>
        </p:pic>
        <p:pic>
          <p:nvPicPr>
            <p:cNvPr id="14" name="Picture 13" descr="Java_clr_hori.bmp"/>
            <p:cNvPicPr>
              <a:picLocks noChangeAspect="1"/>
            </p:cNvPicPr>
            <p:nvPr userDrawn="1"/>
          </p:nvPicPr>
          <p:blipFill rotWithShape="1">
            <a:blip r:embed="rId3"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t="14159" b="15044"/>
            <a:stretch/>
          </p:blipFill>
          <p:spPr>
            <a:xfrm>
              <a:off x="6765364" y="4646084"/>
              <a:ext cx="948422" cy="436122"/>
            </a:xfrm>
            <a:prstGeom prst="rect">
              <a:avLst/>
            </a:prstGeom>
          </p:spPr>
        </p:pic>
      </p:grpSp>
    </p:spTree>
    <p:extLst>
      <p:ext uri="{BB962C8B-B14F-4D97-AF65-F5344CB8AC3E}">
        <p14:creationId xmlns:p14="http://schemas.microsoft.com/office/powerpoint/2010/main" val="393455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455613" y="1173894"/>
            <a:ext cx="5030787" cy="1100723"/>
          </a:xfrm>
        </p:spPr>
        <p:txBody>
          <a:bodyPr anchor="t" anchorCtr="0"/>
          <a:lstStyle>
            <a:lvl1pPr algn="l" defTabSz="914400" rtl="0" eaLnBrk="1" latinLnBrk="0" hangingPunct="1">
              <a:lnSpc>
                <a:spcPct val="90000"/>
              </a:lnSpc>
              <a:spcBef>
                <a:spcPct val="0"/>
              </a:spcBef>
              <a:buNone/>
              <a:defRPr lang="en-US" sz="2800" b="1" kern="1200" dirty="0">
                <a:ln w="0">
                  <a:noFill/>
                </a:ln>
                <a:solidFill>
                  <a:schemeClr val="tx2"/>
                </a:solidFill>
                <a:effectLst/>
                <a:latin typeface="Arial" pitchFamily="34" charset="0"/>
                <a:ea typeface="+mj-ea"/>
                <a:cs typeface="Arial" pitchFamily="34" charset="0"/>
              </a:defRPr>
            </a:lvl1pPr>
          </a:lstStyle>
          <a:p>
            <a:r>
              <a:rPr lang="en-US" dirty="0" smtClean="0"/>
              <a:t>Click to edit text </a:t>
            </a:r>
            <a:endParaRPr lang="en-US" dirty="0"/>
          </a:p>
        </p:txBody>
      </p:sp>
      <p:sp>
        <p:nvSpPr>
          <p:cNvPr id="13" name="Rectangle 12"/>
          <p:cNvSpPr/>
          <p:nvPr userDrawn="1"/>
        </p:nvSpPr>
        <p:spPr>
          <a:xfrm>
            <a:off x="8498418" y="0"/>
            <a:ext cx="645582" cy="4631267"/>
          </a:xfrm>
          <a:prstGeom prst="rect">
            <a:avLst/>
          </a:prstGeom>
          <a:gradFill flip="none" rotWithShape="1">
            <a:gsLst>
              <a:gs pos="0">
                <a:srgbClr val="B3B3B3"/>
              </a:gs>
              <a:gs pos="100000">
                <a:srgbClr val="F3F3F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5943598" y="-2117"/>
            <a:ext cx="320041" cy="4631267"/>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6263640" y="-2117"/>
            <a:ext cx="2234778" cy="4631267"/>
          </a:xfrm>
          <a:prstGeom prst="rect">
            <a:avLst/>
          </a:prstGeom>
          <a:gradFill flip="none" rotWithShape="1">
            <a:gsLst>
              <a:gs pos="0">
                <a:srgbClr val="B3B3B3"/>
              </a:gs>
              <a:gs pos="100000">
                <a:srgbClr val="F3F3F3"/>
              </a:gs>
            </a:gsLst>
            <a:lin ang="16200000" scaled="0"/>
            <a:tileRect/>
          </a:gradFill>
          <a:ln>
            <a:noFill/>
          </a:ln>
          <a:effectLst>
            <a:outerShdw blurRad="152400" dist="635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6263640" y="-2117"/>
            <a:ext cx="2234778" cy="4631267"/>
          </a:xfrm>
          <a:prstGeom prst="rect">
            <a:avLst/>
          </a:prstGeom>
          <a:gradFill flip="none" rotWithShape="1">
            <a:gsLst>
              <a:gs pos="0">
                <a:srgbClr val="B3B3B3"/>
              </a:gs>
              <a:gs pos="100000">
                <a:srgbClr val="F3F3F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11"/>
          <p:cNvSpPr>
            <a:spLocks noGrp="1"/>
          </p:cNvSpPr>
          <p:nvPr>
            <p:ph type="pic" sz="quarter" idx="12" hasCustomPrompt="1"/>
          </p:nvPr>
        </p:nvSpPr>
        <p:spPr>
          <a:xfrm>
            <a:off x="6258138" y="0"/>
            <a:ext cx="2240280" cy="4629150"/>
          </a:xfrm>
          <a:ln>
            <a:noFill/>
          </a:ln>
          <a:effectLst/>
        </p:spPr>
        <p:txBody>
          <a:bodyPr anchor="ctr" anchorCtr="0"/>
          <a:lstStyle>
            <a:lvl1pPr marL="0" indent="0" algn="ctr">
              <a:buNone/>
              <a:defRPr>
                <a:ln>
                  <a:noFill/>
                </a:ln>
                <a:solidFill>
                  <a:schemeClr val="tx2"/>
                </a:solidFill>
              </a:defRPr>
            </a:lvl1pPr>
          </a:lstStyle>
          <a:p>
            <a:r>
              <a:rPr lang="en-US" dirty="0" smtClean="0"/>
              <a:t>Insert Picture Here</a:t>
            </a:r>
            <a:endParaRPr lang="en-US" dirty="0"/>
          </a:p>
        </p:txBody>
      </p:sp>
      <p:sp>
        <p:nvSpPr>
          <p:cNvPr id="16" name="Rectangle 15"/>
          <p:cNvSpPr/>
          <p:nvPr userDrawn="1"/>
        </p:nvSpPr>
        <p:spPr>
          <a:xfrm>
            <a:off x="5147733" y="4631267"/>
            <a:ext cx="3996267" cy="5122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a:grpSpLocks noChangeAspect="1"/>
          </p:cNvGrpSpPr>
          <p:nvPr userDrawn="1"/>
        </p:nvGrpSpPr>
        <p:grpSpPr>
          <a:xfrm>
            <a:off x="6765364" y="4646084"/>
            <a:ext cx="2038432" cy="457200"/>
            <a:chOff x="6446993" y="4546600"/>
            <a:chExt cx="2374390" cy="532552"/>
          </a:xfrm>
        </p:grpSpPr>
        <p:pic>
          <p:nvPicPr>
            <p:cNvPr id="18" name="Picture 27" descr="O_signature_clr_rgb"/>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48770" y="4749944"/>
              <a:ext cx="1072613" cy="3292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Java_clr_hori.bmp"/>
            <p:cNvPicPr>
              <a:picLocks noChangeAspect="1"/>
            </p:cNvPicPr>
            <p:nvPr userDrawn="1"/>
          </p:nvPicPr>
          <p:blipFill rotWithShape="1">
            <a:blip r:embed="rId3" cstate="print">
              <a:extLst>
                <a:ext uri="{28A0092B-C50C-407E-A947-70E740481C1C}">
                  <a14:useLocalDpi xmlns:a14="http://schemas.microsoft.com/office/drawing/2010/main" val="0"/>
                </a:ext>
              </a:extLst>
            </a:blip>
            <a:srcRect t="14159" b="15044"/>
            <a:stretch/>
          </p:blipFill>
          <p:spPr>
            <a:xfrm>
              <a:off x="6446993" y="4546600"/>
              <a:ext cx="1104733" cy="508000"/>
            </a:xfrm>
            <a:prstGeom prst="rect">
              <a:avLst/>
            </a:prstGeom>
          </p:spPr>
        </p:pic>
      </p:grpSp>
    </p:spTree>
    <p:extLst>
      <p:ext uri="{BB962C8B-B14F-4D97-AF65-F5344CB8AC3E}">
        <p14:creationId xmlns:p14="http://schemas.microsoft.com/office/powerpoint/2010/main" val="423997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ement Slide">
    <p:spTree>
      <p:nvGrpSpPr>
        <p:cNvPr id="1" name=""/>
        <p:cNvGrpSpPr/>
        <p:nvPr/>
      </p:nvGrpSpPr>
      <p:grpSpPr>
        <a:xfrm>
          <a:off x="0" y="0"/>
          <a:ext cx="0" cy="0"/>
          <a:chOff x="0" y="0"/>
          <a:chExt cx="0" cy="0"/>
        </a:xfrm>
      </p:grpSpPr>
      <p:sp>
        <p:nvSpPr>
          <p:cNvPr id="8" name="Rectangle 7"/>
          <p:cNvSpPr/>
          <p:nvPr userDrawn="1"/>
        </p:nvSpPr>
        <p:spPr>
          <a:xfrm>
            <a:off x="0" y="1159938"/>
            <a:ext cx="9144000" cy="2971799"/>
          </a:xfrm>
          <a:prstGeom prst="rect">
            <a:avLst/>
          </a:prstGeom>
          <a:gradFill>
            <a:gsLst>
              <a:gs pos="100000">
                <a:srgbClr val="BFBFBF"/>
              </a:gs>
              <a:gs pos="0">
                <a:srgbClr val="595959"/>
              </a:gs>
            </a:gsLst>
            <a:lin ang="16200000" scaled="0"/>
          </a:gradFill>
          <a:ln>
            <a:noFill/>
          </a:ln>
          <a:effectLst>
            <a:outerShdw blurRad="152400" dist="63500" dir="54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1" hasCustomPrompt="1"/>
          </p:nvPr>
        </p:nvSpPr>
        <p:spPr>
          <a:xfrm>
            <a:off x="457200" y="1586246"/>
            <a:ext cx="4822538" cy="2410019"/>
          </a:xfrm>
        </p:spPr>
        <p:txBody>
          <a:bodyPr anchor="t" anchorCtr="0">
            <a:noAutofit/>
          </a:bodyPr>
          <a:lstStyle>
            <a:lvl1pPr marL="0" marR="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sz="4400" b="1" cap="all" baseline="0">
                <a:gradFill>
                  <a:gsLst>
                    <a:gs pos="0">
                      <a:schemeClr val="bg1"/>
                    </a:gs>
                    <a:gs pos="100000">
                      <a:schemeClr val="bg1">
                        <a:lumMod val="90000"/>
                      </a:schemeClr>
                    </a:gs>
                  </a:gsLst>
                  <a:lin ang="5400000" scaled="0"/>
                </a:gradFill>
              </a:defRPr>
            </a:lvl1pPr>
          </a:lstStyle>
          <a:p>
            <a:pPr marL="0" marR="0" lvl="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a:pPr>
            <a:r>
              <a:rPr lang="en-US" dirty="0" smtClean="0"/>
              <a:t>CLICK TO EDIT </a:t>
            </a:r>
            <a:br>
              <a:rPr lang="en-US" dirty="0" smtClean="0"/>
            </a:br>
            <a:r>
              <a:rPr lang="en-US" dirty="0" smtClean="0"/>
              <a:t>MASTER TEXT</a:t>
            </a:r>
          </a:p>
        </p:txBody>
      </p:sp>
      <p:pic>
        <p:nvPicPr>
          <p:cNvPr id="14" name="Picture 13" descr="Java_blk_rgb.png"/>
          <p:cNvPicPr>
            <a:picLocks noChangeAspect="1"/>
          </p:cNvPicPr>
          <p:nvPr userDrawn="1"/>
        </p:nvPicPr>
        <p:blipFill>
          <a:blip r:embed="rId2" cstate="print">
            <a:alphaModFix amt="10000"/>
            <a:extLst>
              <a:ext uri="{28A0092B-C50C-407E-A947-70E740481C1C}">
                <a14:useLocalDpi xmlns:a14="http://schemas.microsoft.com/office/drawing/2010/main" val="0"/>
              </a:ext>
            </a:extLst>
          </a:blip>
          <a:stretch>
            <a:fillRect/>
          </a:stretch>
        </p:blipFill>
        <p:spPr>
          <a:xfrm>
            <a:off x="5246427" y="2025650"/>
            <a:ext cx="3573245" cy="1831534"/>
          </a:xfrm>
          <a:prstGeom prst="rect">
            <a:avLst/>
          </a:prstGeom>
        </p:spPr>
      </p:pic>
    </p:spTree>
    <p:extLst>
      <p:ext uri="{BB962C8B-B14F-4D97-AF65-F5344CB8AC3E}">
        <p14:creationId xmlns:p14="http://schemas.microsoft.com/office/powerpoint/2010/main" val="2641197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80486"/>
            <a:ext cx="8229600" cy="423784"/>
          </a:xfrm>
          <a:prstGeom prst="rect">
            <a:avLst/>
          </a:prstGeom>
        </p:spPr>
        <p:txBody>
          <a:bodyPr vert="horz" lIns="0" tIns="0" rIns="0" bIns="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413514"/>
            <a:ext cx="8229600" cy="2929889"/>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pic>
        <p:nvPicPr>
          <p:cNvPr id="13" name="Picture 20" descr="Oracle WHITE"/>
          <p:cNvPicPr>
            <a:picLocks noChangeArrowheads="1"/>
          </p:cNvPicPr>
          <p:nvPr/>
        </p:nvPicPr>
        <p:blipFill>
          <a:blip r:embed="rId22" cstate="print"/>
          <a:srcRect/>
          <a:stretch>
            <a:fillRect/>
          </a:stretch>
        </p:blipFill>
        <p:spPr bwMode="auto">
          <a:xfrm>
            <a:off x="8015479" y="4668926"/>
            <a:ext cx="704056" cy="88722"/>
          </a:xfrm>
          <a:prstGeom prst="rect">
            <a:avLst/>
          </a:prstGeom>
          <a:noFill/>
          <a:ln w="9525">
            <a:noFill/>
            <a:miter lim="800000"/>
            <a:headEnd/>
            <a:tailEnd/>
          </a:ln>
        </p:spPr>
      </p:pic>
      <p:grpSp>
        <p:nvGrpSpPr>
          <p:cNvPr id="14" name="Group 13"/>
          <p:cNvGrpSpPr/>
          <p:nvPr/>
        </p:nvGrpSpPr>
        <p:grpSpPr>
          <a:xfrm>
            <a:off x="631886" y="4913790"/>
            <a:ext cx="4550833" cy="219168"/>
            <a:chOff x="631886" y="4913790"/>
            <a:chExt cx="4550833" cy="219168"/>
          </a:xfrm>
        </p:grpSpPr>
        <p:sp>
          <p:nvSpPr>
            <p:cNvPr id="15" name="Text Box 14"/>
            <p:cNvSpPr txBox="1">
              <a:spLocks noChangeArrowheads="1"/>
            </p:cNvSpPr>
            <p:nvPr userDrawn="1"/>
          </p:nvSpPr>
          <p:spPr bwMode="auto">
            <a:xfrm>
              <a:off x="631886" y="4913973"/>
              <a:ext cx="2505014" cy="2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endParaRPr lang="en-US" sz="600" dirty="0" smtClean="0">
                <a:solidFill>
                  <a:srgbClr val="424545"/>
                </a:solidFill>
              </a:endParaRPr>
            </a:p>
          </p:txBody>
        </p:sp>
        <p:sp>
          <p:nvSpPr>
            <p:cNvPr id="17" name="Text Box 14"/>
            <p:cNvSpPr txBox="1">
              <a:spLocks noChangeArrowheads="1"/>
            </p:cNvSpPr>
            <p:nvPr userDrawn="1"/>
          </p:nvSpPr>
          <p:spPr bwMode="auto">
            <a:xfrm>
              <a:off x="2923362" y="4913790"/>
              <a:ext cx="2259357" cy="21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endParaRPr lang="en-US" sz="800" dirty="0" smtClean="0">
                <a:solidFill>
                  <a:schemeClr val="tx2"/>
                </a:solidFill>
              </a:endParaRPr>
            </a:p>
          </p:txBody>
        </p:sp>
      </p:grpSp>
      <p:sp>
        <p:nvSpPr>
          <p:cNvPr id="20" name="Rectangle 19"/>
          <p:cNvSpPr/>
          <p:nvPr/>
        </p:nvSpPr>
        <p:spPr>
          <a:xfrm>
            <a:off x="356299" y="4883819"/>
            <a:ext cx="278705" cy="184666"/>
          </a:xfrm>
          <a:prstGeom prst="rect">
            <a:avLst/>
          </a:prstGeom>
        </p:spPr>
        <p:txBody>
          <a:bodyPr wrap="none">
            <a:spAutoFit/>
          </a:bodyPr>
          <a:lstStyle/>
          <a:p>
            <a:pPr algn="r"/>
            <a:fld id="{6A5A4AC0-1BEC-FE47-8A68-418BE237F8CE}" type="slidenum">
              <a:rPr lang="en-US" sz="600" smtClean="0">
                <a:solidFill>
                  <a:schemeClr val="tx2"/>
                </a:solidFill>
              </a:rPr>
              <a:t>‹#›</a:t>
            </a:fld>
            <a:endParaRPr lang="en-US" sz="600" dirty="0">
              <a:solidFill>
                <a:schemeClr val="tx2"/>
              </a:solidFill>
            </a:endParaRPr>
          </a:p>
        </p:txBody>
      </p:sp>
      <p:grpSp>
        <p:nvGrpSpPr>
          <p:cNvPr id="18" name="Group 17"/>
          <p:cNvGrpSpPr>
            <a:grpSpLocks noChangeAspect="1"/>
          </p:cNvGrpSpPr>
          <p:nvPr/>
        </p:nvGrpSpPr>
        <p:grpSpPr>
          <a:xfrm>
            <a:off x="6765364" y="4646084"/>
            <a:ext cx="2038432" cy="457200"/>
            <a:chOff x="6446993" y="4546600"/>
            <a:chExt cx="2374390" cy="532552"/>
          </a:xfrm>
        </p:grpSpPr>
        <p:pic>
          <p:nvPicPr>
            <p:cNvPr id="21" name="Picture 27" descr="O_signature_clr_rgb"/>
            <p:cNvPicPr>
              <a:picLocks noChangeAspect="1" noChangeArrowheads="1"/>
            </p:cNvPicPr>
            <p:nvPr userDrawn="1"/>
          </p:nvPicPr>
          <p:blipFill>
            <a:blip r:embed="rId23" cstate="print">
              <a:extLst>
                <a:ext uri="{28A0092B-C50C-407E-A947-70E740481C1C}">
                  <a14:useLocalDpi xmlns:a14="http://schemas.microsoft.com/office/drawing/2010/main" val="0"/>
                </a:ext>
              </a:extLst>
            </a:blip>
            <a:srcRect/>
            <a:stretch>
              <a:fillRect/>
            </a:stretch>
          </p:blipFill>
          <p:spPr bwMode="auto">
            <a:xfrm>
              <a:off x="7748770" y="4749944"/>
              <a:ext cx="1072613" cy="32920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Java_clr_hori.bmp"/>
            <p:cNvPicPr>
              <a:picLocks noChangeAspect="1"/>
            </p:cNvPicPr>
            <p:nvPr userDrawn="1"/>
          </p:nvPicPr>
          <p:blipFill rotWithShape="1">
            <a:blip r:embed="rId24" cstate="print">
              <a:extLst>
                <a:ext uri="{28A0092B-C50C-407E-A947-70E740481C1C}">
                  <a14:useLocalDpi xmlns:a14="http://schemas.microsoft.com/office/drawing/2010/main" val="0"/>
                </a:ext>
              </a:extLst>
            </a:blip>
            <a:srcRect t="14159" b="15044"/>
            <a:stretch/>
          </p:blipFill>
          <p:spPr>
            <a:xfrm>
              <a:off x="6446993" y="4546600"/>
              <a:ext cx="1104733" cy="508000"/>
            </a:xfrm>
            <a:prstGeom prst="rect">
              <a:avLst/>
            </a:prstGeom>
          </p:spPr>
        </p:pic>
      </p:grpSp>
    </p:spTree>
    <p:extLst>
      <p:ext uri="{BB962C8B-B14F-4D97-AF65-F5344CB8AC3E}">
        <p14:creationId xmlns:p14="http://schemas.microsoft.com/office/powerpoint/2010/main" val="317983677"/>
      </p:ext>
    </p:extLst>
  </p:cSld>
  <p:clrMap bg1="lt1" tx1="dk1" bg2="lt2" tx2="dk2" accent1="accent1" accent2="accent2" accent3="accent3" accent4="accent4" accent5="accent5" accent6="accent6" hlink="hlink" folHlink="folHlink"/>
  <p:sldLayoutIdLst>
    <p:sldLayoutId id="2147483725" r:id="rId1"/>
    <p:sldLayoutId id="2147483692" r:id="rId2"/>
    <p:sldLayoutId id="2147483691" r:id="rId3"/>
    <p:sldLayoutId id="2147483740" r:id="rId4"/>
    <p:sldLayoutId id="2147483747" r:id="rId5"/>
    <p:sldLayoutId id="2147483738" r:id="rId6"/>
    <p:sldLayoutId id="2147483733" r:id="rId7"/>
    <p:sldLayoutId id="2147483744" r:id="rId8"/>
    <p:sldLayoutId id="2147483694" r:id="rId9"/>
    <p:sldLayoutId id="2147483695" r:id="rId10"/>
    <p:sldLayoutId id="2147483701" r:id="rId11"/>
    <p:sldLayoutId id="2147483719" r:id="rId12"/>
    <p:sldLayoutId id="2147483700" r:id="rId13"/>
    <p:sldLayoutId id="2147483746" r:id="rId14"/>
    <p:sldLayoutId id="2147483745" r:id="rId15"/>
    <p:sldLayoutId id="2147483685" r:id="rId16"/>
    <p:sldLayoutId id="2147483686" r:id="rId17"/>
    <p:sldLayoutId id="2147483748" r:id="rId18"/>
    <p:sldLayoutId id="2147483749" r:id="rId19"/>
    <p:sldLayoutId id="2147483750"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2800" b="1" kern="1200">
          <a:solidFill>
            <a:schemeClr val="tx2"/>
          </a:solidFill>
          <a:latin typeface="Arial" pitchFamily="34" charset="0"/>
          <a:ea typeface="+mj-ea"/>
          <a:cs typeface="Arial" pitchFamily="34" charset="0"/>
        </a:defRPr>
      </a:lvl1pPr>
    </p:titleStyle>
    <p:bodyStyle>
      <a:lvl1pPr marL="228600" indent="-168275" algn="l" defTabSz="228600" rtl="0" eaLnBrk="1" latinLnBrk="0" hangingPunct="1">
        <a:spcBef>
          <a:spcPts val="0"/>
        </a:spcBef>
        <a:spcAft>
          <a:spcPts val="600"/>
        </a:spcAft>
        <a:buClr>
          <a:schemeClr val="accent1"/>
        </a:buClr>
        <a:buSzPct val="85000"/>
        <a:buFont typeface="Wingdings" pitchFamily="2" charset="2"/>
        <a:buChar char="§"/>
        <a:tabLst/>
        <a:defRPr sz="2000" kern="1200">
          <a:solidFill>
            <a:schemeClr val="tx2"/>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Clr>
          <a:schemeClr val="accent1"/>
        </a:buClr>
        <a:buSzPct val="85000"/>
        <a:buFont typeface="Arial" pitchFamily="34" charset="0"/>
        <a:buChar char="–"/>
        <a:defRPr sz="1800" kern="1200">
          <a:solidFill>
            <a:schemeClr val="tx2"/>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chemeClr val="accent1"/>
        </a:buClr>
        <a:buSzPct val="85000"/>
        <a:buFont typeface="Wingdings" pitchFamily="2" charset="2"/>
        <a:buChar char="§"/>
        <a:defRPr sz="1800" kern="1200">
          <a:solidFill>
            <a:schemeClr val="tx2"/>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Clr>
          <a:schemeClr val="accent1"/>
        </a:buClr>
        <a:buSzPct val="85000"/>
        <a:buFont typeface="Arial" pitchFamily="34" charset="0"/>
        <a:buChar char="–"/>
        <a:defRPr sz="1800" kern="1200">
          <a:solidFill>
            <a:schemeClr val="tx2"/>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hyperlink" Target="http://www.nasa.gov/centers/goddard/home/index.html#.Ufh0KW2f2HM" TargetMode="External"/><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hyperlink" Target="http://www.ai-solutions.com/" TargetMode="External"/><Relationship Id="rId5" Type="http://schemas.openxmlformats.org/officeDocument/2006/relationships/hyperlink" Target="http://mms.gsfc.nasa.gov/" TargetMode="External"/><Relationship Id="rId4" Type="http://schemas.openxmlformats.org/officeDocument/2006/relationships/hyperlink" Target="http://techtransfer.gsfc.nasa.gov/ft_tech_geons.sht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8" Type="http://schemas.openxmlformats.org/officeDocument/2006/relationships/image" Target="../media/image27.jpg"/><Relationship Id="rId13" Type="http://schemas.openxmlformats.org/officeDocument/2006/relationships/image" Target="../media/image32.png"/><Relationship Id="rId3" Type="http://schemas.openxmlformats.org/officeDocument/2006/relationships/image" Target="../media/image22.jpg"/><Relationship Id="rId7" Type="http://schemas.openxmlformats.org/officeDocument/2006/relationships/image" Target="../media/image26.jpeg"/><Relationship Id="rId12"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25.jpeg"/><Relationship Id="rId11" Type="http://schemas.openxmlformats.org/officeDocument/2006/relationships/image" Target="../media/image30.png"/><Relationship Id="rId5" Type="http://schemas.openxmlformats.org/officeDocument/2006/relationships/image" Target="../media/image24.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png"/><Relationship Id="rId1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9.xml"/><Relationship Id="rId1" Type="http://schemas.openxmlformats.org/officeDocument/2006/relationships/vmlDrawing" Target="../drawings/vmlDrawing1.v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68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ea typeface="ＭＳ Ｐゴシック" pitchFamily="32" charset="-128"/>
              </a:rPr>
              <a:t>Orbit in the Life</a:t>
            </a:r>
          </a:p>
        </p:txBody>
      </p:sp>
      <p:grpSp>
        <p:nvGrpSpPr>
          <p:cNvPr id="10" name="Group 2"/>
          <p:cNvGrpSpPr>
            <a:grpSpLocks/>
          </p:cNvGrpSpPr>
          <p:nvPr/>
        </p:nvGrpSpPr>
        <p:grpSpPr bwMode="auto">
          <a:xfrm>
            <a:off x="369888" y="914400"/>
            <a:ext cx="3429000" cy="3798094"/>
            <a:chOff x="239" y="800"/>
            <a:chExt cx="2160" cy="3190"/>
          </a:xfrm>
        </p:grpSpPr>
        <p:sp>
          <p:nvSpPr>
            <p:cNvPr id="11" name="AutoShape 3"/>
            <p:cNvSpPr>
              <a:spLocks noChangeArrowheads="1"/>
            </p:cNvSpPr>
            <p:nvPr/>
          </p:nvSpPr>
          <p:spPr bwMode="auto">
            <a:xfrm>
              <a:off x="239" y="822"/>
              <a:ext cx="2160" cy="3168"/>
            </a:xfrm>
            <a:prstGeom prst="roundRect">
              <a:avLst>
                <a:gd name="adj" fmla="val 6065"/>
              </a:avLst>
            </a:prstGeom>
            <a:solidFill>
              <a:srgbClr val="3259E3">
                <a:alpha val="50195"/>
              </a:srgbClr>
            </a:solidFill>
            <a:ln w="9525">
              <a:solidFill>
                <a:schemeClr val="folHlink"/>
              </a:solidFill>
              <a:round/>
              <a:headEnd/>
              <a:tailEnd/>
            </a:ln>
            <a:effectLst>
              <a:outerShdw dist="35921" dir="2700000" algn="ctr" rotWithShape="0">
                <a:schemeClr val="bg2">
                  <a:alpha val="74997"/>
                </a:schemeClr>
              </a:outerShdw>
            </a:effectLst>
          </p:spPr>
          <p:txBody>
            <a:bodyPr wrap="none" anchor="ctr"/>
            <a:lstStyle/>
            <a:p>
              <a:pPr>
                <a:defRPr/>
              </a:pPr>
              <a:endParaRPr lang="en-US">
                <a:latin typeface="Arial" pitchFamily="34" charset="0"/>
              </a:endParaRPr>
            </a:p>
          </p:txBody>
        </p:sp>
        <p:sp>
          <p:nvSpPr>
            <p:cNvPr id="12" name="Rectangle 4"/>
            <p:cNvSpPr>
              <a:spLocks noChangeArrowheads="1"/>
            </p:cNvSpPr>
            <p:nvPr/>
          </p:nvSpPr>
          <p:spPr bwMode="auto">
            <a:xfrm>
              <a:off x="806" y="800"/>
              <a:ext cx="960" cy="233"/>
            </a:xfrm>
            <a:prstGeom prst="rect">
              <a:avLst/>
            </a:prstGeom>
            <a:noFill/>
            <a:ln w="9525">
              <a:noFill/>
              <a:miter lim="800000"/>
              <a:headEnd/>
              <a:tailEnd/>
            </a:ln>
          </p:spPr>
          <p:txBody>
            <a:bodyPr>
              <a:spAutoFit/>
            </a:bodyPr>
            <a:lstStyle/>
            <a:p>
              <a:pPr algn="l"/>
              <a:r>
                <a:rPr lang="en-US" sz="1200" b="1" dirty="0">
                  <a:solidFill>
                    <a:schemeClr val="bg1"/>
                  </a:solidFill>
                </a:rPr>
                <a:t>Region of </a:t>
              </a:r>
              <a:r>
                <a:rPr lang="en-US" sz="1200" b="1" dirty="0" smtClean="0">
                  <a:solidFill>
                    <a:schemeClr val="bg1"/>
                  </a:solidFill>
                </a:rPr>
                <a:t>Interest</a:t>
              </a:r>
              <a:endParaRPr lang="en-US" sz="1200" b="1" dirty="0">
                <a:solidFill>
                  <a:schemeClr val="bg1"/>
                </a:solidFill>
              </a:endParaRPr>
            </a:p>
          </p:txBody>
        </p:sp>
      </p:grpSp>
      <p:grpSp>
        <p:nvGrpSpPr>
          <p:cNvPr id="13" name="Group 5"/>
          <p:cNvGrpSpPr>
            <a:grpSpLocks/>
          </p:cNvGrpSpPr>
          <p:nvPr/>
        </p:nvGrpSpPr>
        <p:grpSpPr bwMode="auto">
          <a:xfrm>
            <a:off x="565150" y="1275160"/>
            <a:ext cx="3200400" cy="2971800"/>
            <a:chOff x="366" y="1194"/>
            <a:chExt cx="2016" cy="2496"/>
          </a:xfrm>
        </p:grpSpPr>
        <p:sp>
          <p:nvSpPr>
            <p:cNvPr id="14" name="AutoShape 6"/>
            <p:cNvSpPr>
              <a:spLocks noChangeArrowheads="1"/>
            </p:cNvSpPr>
            <p:nvPr/>
          </p:nvSpPr>
          <p:spPr bwMode="auto">
            <a:xfrm>
              <a:off x="366" y="1194"/>
              <a:ext cx="2016" cy="2496"/>
            </a:xfrm>
            <a:prstGeom prst="roundRect">
              <a:avLst>
                <a:gd name="adj" fmla="val 4713"/>
              </a:avLst>
            </a:prstGeom>
            <a:solidFill>
              <a:srgbClr val="2DE323">
                <a:alpha val="54117"/>
              </a:srgbClr>
            </a:solidFill>
            <a:ln w="9525">
              <a:solidFill>
                <a:schemeClr val="tx1">
                  <a:alpha val="98822"/>
                </a:schemeClr>
              </a:solidFill>
              <a:round/>
              <a:headEnd/>
              <a:tailEnd/>
            </a:ln>
            <a:effectLst>
              <a:outerShdw dist="35921" dir="2700000" algn="ctr" rotWithShape="0">
                <a:schemeClr val="bg2"/>
              </a:outerShdw>
            </a:effectLst>
          </p:spPr>
          <p:txBody>
            <a:bodyPr wrap="none" anchor="ctr"/>
            <a:lstStyle/>
            <a:p>
              <a:pPr>
                <a:defRPr/>
              </a:pPr>
              <a:endParaRPr lang="en-US">
                <a:latin typeface="Arial" pitchFamily="34" charset="0"/>
              </a:endParaRPr>
            </a:p>
          </p:txBody>
        </p:sp>
        <p:sp>
          <p:nvSpPr>
            <p:cNvPr id="15" name="Rectangle 7"/>
            <p:cNvSpPr>
              <a:spLocks noChangeArrowheads="1"/>
            </p:cNvSpPr>
            <p:nvPr/>
          </p:nvSpPr>
          <p:spPr bwMode="auto">
            <a:xfrm>
              <a:off x="414" y="1242"/>
              <a:ext cx="694" cy="233"/>
            </a:xfrm>
            <a:prstGeom prst="rect">
              <a:avLst/>
            </a:prstGeom>
            <a:noFill/>
            <a:ln w="9525">
              <a:noFill/>
              <a:miter lim="800000"/>
              <a:headEnd/>
              <a:tailEnd/>
            </a:ln>
            <a:effectLst>
              <a:outerShdw dist="35921" dir="2700000" algn="ctr" rotWithShape="0">
                <a:schemeClr val="bg2"/>
              </a:outerShdw>
            </a:effectLst>
          </p:spPr>
          <p:txBody>
            <a:bodyPr wrap="none">
              <a:spAutoFit/>
            </a:bodyPr>
            <a:lstStyle/>
            <a:p>
              <a:pPr algn="l">
                <a:defRPr/>
              </a:pPr>
              <a:r>
                <a:rPr lang="en-US" sz="1200" b="1">
                  <a:latin typeface="Arial" pitchFamily="34" charset="0"/>
                </a:rPr>
                <a:t>GPS Rx OFF</a:t>
              </a:r>
            </a:p>
          </p:txBody>
        </p:sp>
      </p:grpSp>
      <p:sp>
        <p:nvSpPr>
          <p:cNvPr id="16" name="Rectangle 6"/>
          <p:cNvSpPr>
            <a:spLocks noChangeArrowheads="1"/>
          </p:cNvSpPr>
          <p:nvPr/>
        </p:nvSpPr>
        <p:spPr bwMode="auto">
          <a:xfrm>
            <a:off x="1269099" y="4757738"/>
            <a:ext cx="1677062" cy="307777"/>
          </a:xfrm>
          <a:prstGeom prst="rect">
            <a:avLst/>
          </a:prstGeom>
          <a:noFill/>
          <a:ln w="9525">
            <a:noFill/>
            <a:miter lim="800000"/>
            <a:headEnd/>
            <a:tailEnd/>
          </a:ln>
          <a:effectLst>
            <a:outerShdw dist="35921" dir="2700000" algn="ctr" rotWithShape="0">
              <a:schemeClr val="bg2">
                <a:alpha val="74997"/>
              </a:schemeClr>
            </a:outerShdw>
          </a:effectLst>
        </p:spPr>
        <p:txBody>
          <a:bodyPr wrap="none">
            <a:spAutoFit/>
          </a:bodyPr>
          <a:lstStyle/>
          <a:p>
            <a:pPr algn="l">
              <a:defRPr/>
            </a:pPr>
            <a:r>
              <a:rPr lang="en-US" sz="1400" b="1" dirty="0">
                <a:solidFill>
                  <a:schemeClr val="accent2"/>
                </a:solidFill>
                <a:latin typeface="Arial" pitchFamily="34" charset="0"/>
              </a:rPr>
              <a:t>50 </a:t>
            </a:r>
            <a:r>
              <a:rPr lang="en-US" sz="1400" b="1" dirty="0" err="1">
                <a:solidFill>
                  <a:schemeClr val="accent2"/>
                </a:solidFill>
                <a:latin typeface="Arial" pitchFamily="34" charset="0"/>
              </a:rPr>
              <a:t>hr</a:t>
            </a:r>
            <a:r>
              <a:rPr lang="en-US" sz="1400" b="1" dirty="0">
                <a:solidFill>
                  <a:schemeClr val="accent2"/>
                </a:solidFill>
                <a:latin typeface="Arial" pitchFamily="34" charset="0"/>
              </a:rPr>
              <a:t> GPS outage</a:t>
            </a:r>
          </a:p>
        </p:txBody>
      </p:sp>
      <p:grpSp>
        <p:nvGrpSpPr>
          <p:cNvPr id="17" name="Group 127"/>
          <p:cNvGrpSpPr>
            <a:grpSpLocks/>
          </p:cNvGrpSpPr>
          <p:nvPr/>
        </p:nvGrpSpPr>
        <p:grpSpPr bwMode="auto">
          <a:xfrm>
            <a:off x="26989" y="1478756"/>
            <a:ext cx="9088437" cy="2743200"/>
            <a:chOff x="17" y="1242"/>
            <a:chExt cx="5725" cy="2304"/>
          </a:xfrm>
        </p:grpSpPr>
        <p:sp>
          <p:nvSpPr>
            <p:cNvPr id="18" name="Oval 8"/>
            <p:cNvSpPr>
              <a:spLocks noChangeArrowheads="1"/>
            </p:cNvSpPr>
            <p:nvPr/>
          </p:nvSpPr>
          <p:spPr bwMode="auto">
            <a:xfrm>
              <a:off x="432" y="1242"/>
              <a:ext cx="4896" cy="2304"/>
            </a:xfrm>
            <a:prstGeom prst="ellipse">
              <a:avLst/>
            </a:prstGeom>
            <a:noFill/>
            <a:ln w="57150">
              <a:solidFill>
                <a:schemeClr val="tx1"/>
              </a:solidFill>
              <a:round/>
              <a:headEnd/>
              <a:tailEnd/>
            </a:ln>
            <a:effectLst>
              <a:outerShdw dist="35921" dir="2700000" algn="ctr" rotWithShape="0">
                <a:schemeClr val="bg2">
                  <a:alpha val="74997"/>
                </a:schemeClr>
              </a:outerShdw>
            </a:effectLst>
          </p:spPr>
          <p:txBody>
            <a:bodyPr wrap="none" anchor="ctr"/>
            <a:lstStyle/>
            <a:p>
              <a:pPr>
                <a:defRPr/>
              </a:pPr>
              <a:endParaRPr lang="en-US">
                <a:latin typeface="Arial" pitchFamily="34" charset="0"/>
              </a:endParaRPr>
            </a:p>
          </p:txBody>
        </p:sp>
        <p:pic>
          <p:nvPicPr>
            <p:cNvPr id="19" name="Picture 9" descr="globe_white_background_small"/>
            <p:cNvPicPr>
              <a:picLocks noChangeAspect="1" noChangeArrowheads="1"/>
            </p:cNvPicPr>
            <p:nvPr/>
          </p:nvPicPr>
          <p:blipFill>
            <a:blip r:embed="rId3"/>
            <a:srcRect/>
            <a:stretch>
              <a:fillRect/>
            </a:stretch>
          </p:blipFill>
          <p:spPr bwMode="auto">
            <a:xfrm>
              <a:off x="4624" y="2154"/>
              <a:ext cx="576" cy="576"/>
            </a:xfrm>
            <a:prstGeom prst="rect">
              <a:avLst/>
            </a:prstGeom>
            <a:noFill/>
            <a:ln w="9525">
              <a:noFill/>
              <a:miter lim="800000"/>
              <a:headEnd/>
              <a:tailEnd/>
            </a:ln>
          </p:spPr>
        </p:pic>
        <p:sp>
          <p:nvSpPr>
            <p:cNvPr id="20" name="AutoShape 10"/>
            <p:cNvSpPr>
              <a:spLocks noChangeArrowheads="1"/>
            </p:cNvSpPr>
            <p:nvPr/>
          </p:nvSpPr>
          <p:spPr bwMode="auto">
            <a:xfrm>
              <a:off x="17" y="2298"/>
              <a:ext cx="374" cy="144"/>
            </a:xfrm>
            <a:prstGeom prst="roundRect">
              <a:avLst>
                <a:gd name="adj" fmla="val 16667"/>
              </a:avLst>
            </a:prstGeom>
            <a:solidFill>
              <a:schemeClr val="accent5">
                <a:lumMod val="20000"/>
                <a:lumOff val="80000"/>
              </a:schemeClr>
            </a:solidFill>
            <a:ln w="9525">
              <a:solidFill>
                <a:schemeClr val="tx1"/>
              </a:solidFill>
              <a:round/>
              <a:headEnd/>
              <a:tailEnd/>
            </a:ln>
            <a:effectLst>
              <a:outerShdw dist="35921" dir="2700000" algn="ctr" rotWithShape="0">
                <a:schemeClr val="bg2">
                  <a:alpha val="74997"/>
                </a:schemeClr>
              </a:outerShdw>
            </a:effectLst>
          </p:spPr>
          <p:txBody>
            <a:bodyPr wrap="none" anchor="ctr"/>
            <a:lstStyle/>
            <a:p>
              <a:pPr>
                <a:defRPr/>
              </a:pPr>
              <a:r>
                <a:rPr lang="en-US" sz="1000" b="1">
                  <a:latin typeface="Arial" pitchFamily="34" charset="0"/>
                </a:rPr>
                <a:t>Apogee</a:t>
              </a:r>
            </a:p>
          </p:txBody>
        </p:sp>
        <p:sp>
          <p:nvSpPr>
            <p:cNvPr id="21" name="AutoShape 11"/>
            <p:cNvSpPr>
              <a:spLocks noChangeArrowheads="1"/>
            </p:cNvSpPr>
            <p:nvPr/>
          </p:nvSpPr>
          <p:spPr bwMode="auto">
            <a:xfrm>
              <a:off x="5381" y="2337"/>
              <a:ext cx="361" cy="144"/>
            </a:xfrm>
            <a:prstGeom prst="roundRect">
              <a:avLst>
                <a:gd name="adj" fmla="val 16667"/>
              </a:avLst>
            </a:prstGeom>
            <a:solidFill>
              <a:schemeClr val="accent5">
                <a:lumMod val="20000"/>
                <a:lumOff val="80000"/>
              </a:schemeClr>
            </a:solidFill>
            <a:ln w="9525">
              <a:solidFill>
                <a:schemeClr val="tx1"/>
              </a:solidFill>
              <a:round/>
              <a:headEnd/>
              <a:tailEnd/>
            </a:ln>
            <a:effectLst>
              <a:outerShdw dist="35921" dir="2700000" algn="ctr" rotWithShape="0">
                <a:schemeClr val="bg2">
                  <a:alpha val="74997"/>
                </a:schemeClr>
              </a:outerShdw>
            </a:effectLst>
          </p:spPr>
          <p:txBody>
            <a:bodyPr wrap="none" anchor="ctr"/>
            <a:lstStyle/>
            <a:p>
              <a:pPr>
                <a:defRPr/>
              </a:pPr>
              <a:r>
                <a:rPr lang="en-US" sz="1000" b="1" dirty="0">
                  <a:latin typeface="Arial" pitchFamily="34" charset="0"/>
                </a:rPr>
                <a:t>Perigee</a:t>
              </a:r>
            </a:p>
          </p:txBody>
        </p:sp>
      </p:grpSp>
      <p:grpSp>
        <p:nvGrpSpPr>
          <p:cNvPr id="30" name="Group 129"/>
          <p:cNvGrpSpPr>
            <a:grpSpLocks/>
          </p:cNvGrpSpPr>
          <p:nvPr/>
        </p:nvGrpSpPr>
        <p:grpSpPr bwMode="auto">
          <a:xfrm>
            <a:off x="3911600" y="4220766"/>
            <a:ext cx="965200" cy="536972"/>
            <a:chOff x="2464" y="3545"/>
            <a:chExt cx="528" cy="451"/>
          </a:xfrm>
        </p:grpSpPr>
        <p:sp>
          <p:nvSpPr>
            <p:cNvPr id="31" name="Line 75"/>
            <p:cNvSpPr>
              <a:spLocks noChangeShapeType="1"/>
            </p:cNvSpPr>
            <p:nvPr/>
          </p:nvSpPr>
          <p:spPr bwMode="auto">
            <a:xfrm>
              <a:off x="2526" y="3545"/>
              <a:ext cx="286" cy="0"/>
            </a:xfrm>
            <a:prstGeom prst="line">
              <a:avLst/>
            </a:prstGeom>
            <a:noFill/>
            <a:ln w="123825">
              <a:solidFill>
                <a:srgbClr val="EB0B0E"/>
              </a:solidFill>
              <a:round/>
              <a:headEnd/>
              <a:tailEnd/>
            </a:ln>
            <a:effectLst>
              <a:outerShdw dist="35921" dir="2700000" algn="ctr" rotWithShape="0">
                <a:schemeClr val="bg2">
                  <a:alpha val="74997"/>
                </a:schemeClr>
              </a:outerShdw>
            </a:effectLst>
          </p:spPr>
          <p:txBody>
            <a:bodyPr wrap="none" anchor="ctr"/>
            <a:lstStyle/>
            <a:p>
              <a:pPr>
                <a:defRPr/>
              </a:pPr>
              <a:endParaRPr lang="en-US">
                <a:latin typeface="Arial" pitchFamily="34" charset="0"/>
              </a:endParaRPr>
            </a:p>
          </p:txBody>
        </p:sp>
        <p:sp>
          <p:nvSpPr>
            <p:cNvPr id="32" name="AutoShape 76"/>
            <p:cNvSpPr>
              <a:spLocks noChangeArrowheads="1"/>
            </p:cNvSpPr>
            <p:nvPr/>
          </p:nvSpPr>
          <p:spPr bwMode="auto">
            <a:xfrm>
              <a:off x="2464" y="3804"/>
              <a:ext cx="528" cy="192"/>
            </a:xfrm>
            <a:prstGeom prst="roundRect">
              <a:avLst>
                <a:gd name="adj" fmla="val 16667"/>
              </a:avLst>
            </a:prstGeom>
            <a:solidFill>
              <a:schemeClr val="bg2"/>
            </a:solidFill>
            <a:ln w="9525">
              <a:solidFill>
                <a:schemeClr val="tx1"/>
              </a:solidFill>
              <a:round/>
              <a:headEnd/>
              <a:tailEnd/>
            </a:ln>
            <a:effectLst>
              <a:outerShdw dist="35921" dir="2700000" algn="ctr" rotWithShape="0">
                <a:schemeClr val="bg2">
                  <a:alpha val="74997"/>
                </a:schemeClr>
              </a:outerShdw>
            </a:effectLst>
          </p:spPr>
          <p:txBody>
            <a:bodyPr wrap="none" anchor="ctr"/>
            <a:lstStyle/>
            <a:p>
              <a:pPr>
                <a:defRPr/>
              </a:pPr>
              <a:r>
                <a:rPr lang="en-US" sz="1000" b="1" dirty="0">
                  <a:solidFill>
                    <a:srgbClr val="FFC000"/>
                  </a:solidFill>
                  <a:latin typeface="Arial" pitchFamily="34" charset="0"/>
                </a:rPr>
                <a:t>Maneuver #1</a:t>
              </a:r>
            </a:p>
            <a:p>
              <a:pPr>
                <a:defRPr/>
              </a:pPr>
              <a:r>
                <a:rPr lang="en-US" sz="1000" b="1" dirty="0">
                  <a:solidFill>
                    <a:srgbClr val="FFC000"/>
                  </a:solidFill>
                  <a:latin typeface="Arial" pitchFamily="34" charset="0"/>
                </a:rPr>
                <a:t>Orb/</a:t>
              </a:r>
              <a:r>
                <a:rPr lang="en-US" sz="1000" b="1" dirty="0" err="1">
                  <a:solidFill>
                    <a:srgbClr val="FFC000"/>
                  </a:solidFill>
                  <a:latin typeface="Arial" pitchFamily="34" charset="0"/>
                </a:rPr>
                <a:t>Att</a:t>
              </a:r>
              <a:r>
                <a:rPr lang="en-US" sz="1000" b="1" dirty="0">
                  <a:solidFill>
                    <a:srgbClr val="FFC000"/>
                  </a:solidFill>
                  <a:latin typeface="Arial" pitchFamily="34" charset="0"/>
                </a:rPr>
                <a:t>/Spin</a:t>
              </a:r>
            </a:p>
          </p:txBody>
        </p:sp>
        <p:sp>
          <p:nvSpPr>
            <p:cNvPr id="33" name="Line 115"/>
            <p:cNvSpPr>
              <a:spLocks noChangeShapeType="1"/>
            </p:cNvSpPr>
            <p:nvPr/>
          </p:nvSpPr>
          <p:spPr bwMode="auto">
            <a:xfrm flipH="1" flipV="1">
              <a:off x="2689" y="3597"/>
              <a:ext cx="14" cy="159"/>
            </a:xfrm>
            <a:prstGeom prst="line">
              <a:avLst/>
            </a:prstGeom>
            <a:noFill/>
            <a:ln w="9525">
              <a:solidFill>
                <a:schemeClr val="tx1"/>
              </a:solidFill>
              <a:round/>
              <a:headEnd/>
              <a:tailEnd type="triangle" w="med" len="med"/>
            </a:ln>
            <a:effectLst>
              <a:outerShdw dist="35921" dir="2700000" algn="ctr" rotWithShape="0">
                <a:schemeClr val="bg2">
                  <a:alpha val="74997"/>
                </a:schemeClr>
              </a:outerShdw>
            </a:effectLst>
          </p:spPr>
          <p:txBody>
            <a:bodyPr wrap="none" anchor="ctr"/>
            <a:lstStyle/>
            <a:p>
              <a:pPr>
                <a:defRPr/>
              </a:pPr>
              <a:endParaRPr lang="en-US">
                <a:latin typeface="Arial" pitchFamily="34" charset="0"/>
              </a:endParaRPr>
            </a:p>
          </p:txBody>
        </p:sp>
      </p:grpSp>
      <p:grpSp>
        <p:nvGrpSpPr>
          <p:cNvPr id="38" name="Group 130"/>
          <p:cNvGrpSpPr>
            <a:grpSpLocks/>
          </p:cNvGrpSpPr>
          <p:nvPr/>
        </p:nvGrpSpPr>
        <p:grpSpPr bwMode="auto">
          <a:xfrm>
            <a:off x="2777832" y="1021557"/>
            <a:ext cx="1090612" cy="556022"/>
            <a:chOff x="1761" y="858"/>
            <a:chExt cx="552" cy="467"/>
          </a:xfrm>
        </p:grpSpPr>
        <p:sp>
          <p:nvSpPr>
            <p:cNvPr id="39" name="Line 75"/>
            <p:cNvSpPr>
              <a:spLocks noChangeShapeType="1"/>
            </p:cNvSpPr>
            <p:nvPr/>
          </p:nvSpPr>
          <p:spPr bwMode="auto">
            <a:xfrm rot="21217841" flipV="1">
              <a:off x="1776" y="1299"/>
              <a:ext cx="296" cy="26"/>
            </a:xfrm>
            <a:prstGeom prst="line">
              <a:avLst/>
            </a:prstGeom>
            <a:noFill/>
            <a:ln w="123825">
              <a:solidFill>
                <a:srgbClr val="EB0B0E"/>
              </a:solidFill>
              <a:round/>
              <a:headEnd/>
              <a:tailEnd/>
            </a:ln>
            <a:effectLst>
              <a:outerShdw dist="35921" dir="2700000" algn="ctr" rotWithShape="0">
                <a:schemeClr val="bg2">
                  <a:alpha val="74997"/>
                </a:schemeClr>
              </a:outerShdw>
            </a:effectLst>
          </p:spPr>
          <p:txBody>
            <a:bodyPr wrap="none" anchor="ctr"/>
            <a:lstStyle/>
            <a:p>
              <a:pPr>
                <a:defRPr/>
              </a:pPr>
              <a:endParaRPr lang="en-US">
                <a:latin typeface="Arial" pitchFamily="34" charset="0"/>
              </a:endParaRPr>
            </a:p>
          </p:txBody>
        </p:sp>
        <p:sp>
          <p:nvSpPr>
            <p:cNvPr id="40" name="AutoShape 76"/>
            <p:cNvSpPr>
              <a:spLocks noChangeArrowheads="1"/>
            </p:cNvSpPr>
            <p:nvPr/>
          </p:nvSpPr>
          <p:spPr bwMode="auto">
            <a:xfrm>
              <a:off x="1761" y="858"/>
              <a:ext cx="552" cy="192"/>
            </a:xfrm>
            <a:prstGeom prst="roundRect">
              <a:avLst>
                <a:gd name="adj" fmla="val 16667"/>
              </a:avLst>
            </a:prstGeom>
            <a:solidFill>
              <a:schemeClr val="bg2"/>
            </a:solidFill>
            <a:ln w="9525">
              <a:solidFill>
                <a:schemeClr val="tx1"/>
              </a:solidFill>
              <a:round/>
              <a:headEnd/>
              <a:tailEnd/>
            </a:ln>
            <a:effectLst>
              <a:outerShdw dist="35921" dir="2700000" algn="ctr" rotWithShape="0">
                <a:schemeClr val="bg2">
                  <a:alpha val="74997"/>
                </a:schemeClr>
              </a:outerShdw>
            </a:effectLst>
          </p:spPr>
          <p:txBody>
            <a:bodyPr wrap="none" anchor="ctr"/>
            <a:lstStyle/>
            <a:p>
              <a:pPr>
                <a:defRPr/>
              </a:pPr>
              <a:r>
                <a:rPr lang="en-US" sz="1000" b="1" dirty="0">
                  <a:solidFill>
                    <a:srgbClr val="FFC000"/>
                  </a:solidFill>
                  <a:latin typeface="Arial" pitchFamily="34" charset="0"/>
                </a:rPr>
                <a:t>Maneuver #2</a:t>
              </a:r>
            </a:p>
            <a:p>
              <a:pPr>
                <a:defRPr/>
              </a:pPr>
              <a:r>
                <a:rPr lang="en-US" sz="1000" b="1" dirty="0">
                  <a:solidFill>
                    <a:srgbClr val="FFC000"/>
                  </a:solidFill>
                  <a:latin typeface="Arial" pitchFamily="34" charset="0"/>
                </a:rPr>
                <a:t>Orbit Only</a:t>
              </a:r>
            </a:p>
          </p:txBody>
        </p:sp>
        <p:sp>
          <p:nvSpPr>
            <p:cNvPr id="41" name="Line 115"/>
            <p:cNvSpPr>
              <a:spLocks noChangeShapeType="1"/>
            </p:cNvSpPr>
            <p:nvPr/>
          </p:nvSpPr>
          <p:spPr bwMode="auto">
            <a:xfrm rot="10366102" flipV="1">
              <a:off x="1916" y="1071"/>
              <a:ext cx="64" cy="167"/>
            </a:xfrm>
            <a:prstGeom prst="line">
              <a:avLst/>
            </a:prstGeom>
            <a:noFill/>
            <a:ln w="9525">
              <a:solidFill>
                <a:schemeClr val="tx1"/>
              </a:solidFill>
              <a:round/>
              <a:headEnd/>
              <a:tailEnd type="triangle" w="med" len="med"/>
            </a:ln>
            <a:effectLst>
              <a:outerShdw dist="35921" dir="2700000" algn="ctr" rotWithShape="0">
                <a:schemeClr val="bg2">
                  <a:alpha val="74997"/>
                </a:schemeClr>
              </a:outerShdw>
            </a:effectLst>
          </p:spPr>
          <p:txBody>
            <a:bodyPr wrap="none" anchor="ctr"/>
            <a:lstStyle/>
            <a:p>
              <a:pPr>
                <a:defRPr/>
              </a:pPr>
              <a:endParaRPr lang="en-US">
                <a:latin typeface="Arial" pitchFamily="34" charset="0"/>
              </a:endParaRPr>
            </a:p>
          </p:txBody>
        </p:sp>
      </p:grpSp>
      <p:grpSp>
        <p:nvGrpSpPr>
          <p:cNvPr id="46" name="Group 43"/>
          <p:cNvGrpSpPr>
            <a:grpSpLocks/>
          </p:cNvGrpSpPr>
          <p:nvPr/>
        </p:nvGrpSpPr>
        <p:grpSpPr bwMode="auto">
          <a:xfrm>
            <a:off x="2413000" y="3292078"/>
            <a:ext cx="2463800" cy="833438"/>
            <a:chOff x="1520" y="2765"/>
            <a:chExt cx="1552" cy="700"/>
          </a:xfrm>
        </p:grpSpPr>
        <p:sp>
          <p:nvSpPr>
            <p:cNvPr id="47" name="AutoShape 21"/>
            <p:cNvSpPr>
              <a:spLocks noChangeArrowheads="1"/>
            </p:cNvSpPr>
            <p:nvPr/>
          </p:nvSpPr>
          <p:spPr bwMode="auto">
            <a:xfrm>
              <a:off x="2497" y="2765"/>
              <a:ext cx="575" cy="409"/>
            </a:xfrm>
            <a:prstGeom prst="roundRect">
              <a:avLst>
                <a:gd name="adj" fmla="val 16667"/>
              </a:avLst>
            </a:prstGeom>
            <a:solidFill>
              <a:schemeClr val="bg2"/>
            </a:solidFill>
            <a:ln w="9525">
              <a:solidFill>
                <a:schemeClr val="tx1"/>
              </a:solidFill>
              <a:round/>
              <a:headEnd/>
              <a:tailEnd/>
            </a:ln>
            <a:effectLst>
              <a:outerShdw dist="35921" dir="2700000" algn="ctr" rotWithShape="0">
                <a:schemeClr val="bg2">
                  <a:alpha val="74997"/>
                </a:schemeClr>
              </a:outerShdw>
            </a:effectLst>
          </p:spPr>
          <p:txBody>
            <a:bodyPr wrap="none" anchor="ctr"/>
            <a:lstStyle/>
            <a:p>
              <a:pPr>
                <a:defRPr/>
              </a:pPr>
              <a:r>
                <a:rPr lang="en-US" sz="1000" b="1" dirty="0">
                  <a:solidFill>
                    <a:schemeClr val="folHlink"/>
                  </a:solidFill>
                  <a:latin typeface="Arial" pitchFamily="34" charset="0"/>
                </a:rPr>
                <a:t>DSN </a:t>
              </a:r>
              <a:r>
                <a:rPr lang="en-US" sz="1000" b="1" dirty="0" smtClean="0">
                  <a:solidFill>
                    <a:schemeClr val="folHlink"/>
                  </a:solidFill>
                  <a:latin typeface="Arial" pitchFamily="34" charset="0"/>
                </a:rPr>
                <a:t>Dumps</a:t>
              </a:r>
            </a:p>
            <a:p>
              <a:pPr>
                <a:defRPr/>
              </a:pPr>
              <a:r>
                <a:rPr lang="en-US" sz="1000" b="1" dirty="0" smtClean="0">
                  <a:solidFill>
                    <a:schemeClr val="folHlink"/>
                  </a:solidFill>
                  <a:latin typeface="Arial" pitchFamily="34" charset="0"/>
                </a:rPr>
                <a:t>Of GEONS</a:t>
              </a:r>
            </a:p>
            <a:p>
              <a:pPr>
                <a:defRPr/>
              </a:pPr>
              <a:r>
                <a:rPr lang="en-US" sz="1000" b="1" dirty="0" smtClean="0">
                  <a:solidFill>
                    <a:schemeClr val="folHlink"/>
                  </a:solidFill>
                  <a:latin typeface="Arial" pitchFamily="34" charset="0"/>
                </a:rPr>
                <a:t>Telemetry</a:t>
              </a:r>
              <a:endParaRPr lang="en-US" sz="1000" b="1" dirty="0">
                <a:solidFill>
                  <a:schemeClr val="folHlink"/>
                </a:solidFill>
                <a:latin typeface="Arial" pitchFamily="34" charset="0"/>
              </a:endParaRPr>
            </a:p>
          </p:txBody>
        </p:sp>
        <p:sp>
          <p:nvSpPr>
            <p:cNvPr id="48" name="Arc 23"/>
            <p:cNvSpPr>
              <a:spLocks/>
            </p:cNvSpPr>
            <p:nvPr/>
          </p:nvSpPr>
          <p:spPr bwMode="auto">
            <a:xfrm rot="-10249977">
              <a:off x="1520" y="3253"/>
              <a:ext cx="880" cy="212"/>
            </a:xfrm>
            <a:custGeom>
              <a:avLst/>
              <a:gdLst>
                <a:gd name="T0" fmla="*/ 0 w 19411"/>
                <a:gd name="T1" fmla="*/ 0 h 21600"/>
                <a:gd name="T2" fmla="*/ 40 w 19411"/>
                <a:gd name="T3" fmla="*/ 1 h 21600"/>
                <a:gd name="T4" fmla="*/ 14 w 19411"/>
                <a:gd name="T5" fmla="*/ 5 h 21600"/>
                <a:gd name="T6" fmla="*/ 0 60000 65536"/>
                <a:gd name="T7" fmla="*/ 0 60000 65536"/>
                <a:gd name="T8" fmla="*/ 0 60000 65536"/>
                <a:gd name="T9" fmla="*/ 0 w 19411"/>
                <a:gd name="T10" fmla="*/ 0 h 21600"/>
                <a:gd name="T11" fmla="*/ 19411 w 19411"/>
                <a:gd name="T12" fmla="*/ 21600 h 21600"/>
              </a:gdLst>
              <a:ahLst/>
              <a:cxnLst>
                <a:cxn ang="T6">
                  <a:pos x="T0" y="T1"/>
                </a:cxn>
                <a:cxn ang="T7">
                  <a:pos x="T2" y="T3"/>
                </a:cxn>
                <a:cxn ang="T8">
                  <a:pos x="T4" y="T5"/>
                </a:cxn>
              </a:cxnLst>
              <a:rect l="T9" t="T10" r="T11" b="T12"/>
              <a:pathLst>
                <a:path w="19411" h="21600" fill="none" extrusionOk="0">
                  <a:moveTo>
                    <a:pt x="-1" y="1064"/>
                  </a:moveTo>
                  <a:cubicBezTo>
                    <a:pt x="2162" y="359"/>
                    <a:pt x="4423" y="-1"/>
                    <a:pt x="6698" y="-1"/>
                  </a:cubicBezTo>
                  <a:cubicBezTo>
                    <a:pt x="11266" y="-1"/>
                    <a:pt x="15718" y="1448"/>
                    <a:pt x="19411" y="4138"/>
                  </a:cubicBezTo>
                </a:path>
                <a:path w="19411" h="21600" stroke="0" extrusionOk="0">
                  <a:moveTo>
                    <a:pt x="-1" y="1064"/>
                  </a:moveTo>
                  <a:cubicBezTo>
                    <a:pt x="2162" y="359"/>
                    <a:pt x="4423" y="-1"/>
                    <a:pt x="6698" y="-1"/>
                  </a:cubicBezTo>
                  <a:cubicBezTo>
                    <a:pt x="11266" y="-1"/>
                    <a:pt x="15718" y="1448"/>
                    <a:pt x="19411" y="4138"/>
                  </a:cubicBezTo>
                  <a:lnTo>
                    <a:pt x="6698" y="21600"/>
                  </a:lnTo>
                  <a:close/>
                </a:path>
              </a:pathLst>
            </a:custGeom>
            <a:noFill/>
            <a:ln w="180975">
              <a:solidFill>
                <a:schemeClr val="folHlink">
                  <a:alpha val="85097"/>
                </a:schemeClr>
              </a:solidFill>
              <a:round/>
              <a:headEnd/>
              <a:tailEnd/>
            </a:ln>
            <a:effectLst>
              <a:outerShdw dist="35921" dir="2700000" algn="ctr" rotWithShape="0">
                <a:schemeClr val="bg2">
                  <a:alpha val="74997"/>
                </a:schemeClr>
              </a:outerShdw>
            </a:effectLst>
          </p:spPr>
          <p:txBody>
            <a:bodyPr rot="10800000" wrap="none" anchor="ctr"/>
            <a:lstStyle/>
            <a:p>
              <a:pPr>
                <a:defRPr/>
              </a:pPr>
              <a:endParaRPr lang="en-US">
                <a:latin typeface="Arial" pitchFamily="34" charset="0"/>
              </a:endParaRPr>
            </a:p>
          </p:txBody>
        </p:sp>
        <p:sp>
          <p:nvSpPr>
            <p:cNvPr id="49" name="Line 22"/>
            <p:cNvSpPr>
              <a:spLocks noChangeShapeType="1"/>
            </p:cNvSpPr>
            <p:nvPr/>
          </p:nvSpPr>
          <p:spPr bwMode="auto">
            <a:xfrm flipV="1">
              <a:off x="2031" y="2907"/>
              <a:ext cx="456" cy="461"/>
            </a:xfrm>
            <a:prstGeom prst="line">
              <a:avLst/>
            </a:prstGeom>
            <a:noFill/>
            <a:ln w="9525">
              <a:solidFill>
                <a:schemeClr val="tx1"/>
              </a:solidFill>
              <a:round/>
              <a:headEnd type="triangle" w="med" len="med"/>
              <a:tailEnd/>
            </a:ln>
            <a:effectLst>
              <a:outerShdw dist="35921" dir="2700000" algn="ctr" rotWithShape="0">
                <a:schemeClr val="bg2">
                  <a:alpha val="74997"/>
                </a:schemeClr>
              </a:outerShdw>
            </a:effectLst>
          </p:spPr>
          <p:txBody>
            <a:bodyPr wrap="none" anchor="ctr"/>
            <a:lstStyle/>
            <a:p>
              <a:pPr>
                <a:defRPr/>
              </a:pPr>
              <a:endParaRPr lang="en-US">
                <a:latin typeface="Arial" pitchFamily="34" charset="0"/>
              </a:endParaRPr>
            </a:p>
          </p:txBody>
        </p:sp>
      </p:grpSp>
      <p:grpSp>
        <p:nvGrpSpPr>
          <p:cNvPr id="54" name="Group 124"/>
          <p:cNvGrpSpPr>
            <a:grpSpLocks/>
          </p:cNvGrpSpPr>
          <p:nvPr/>
        </p:nvGrpSpPr>
        <p:grpSpPr bwMode="auto">
          <a:xfrm>
            <a:off x="619126" y="3344467"/>
            <a:ext cx="1349375" cy="989410"/>
            <a:chOff x="26" y="2211"/>
            <a:chExt cx="850" cy="831"/>
          </a:xfrm>
        </p:grpSpPr>
        <p:sp>
          <p:nvSpPr>
            <p:cNvPr id="55" name="Text Box 129"/>
            <p:cNvSpPr txBox="1">
              <a:spLocks noChangeArrowheads="1"/>
            </p:cNvSpPr>
            <p:nvPr/>
          </p:nvSpPr>
          <p:spPr bwMode="auto">
            <a:xfrm>
              <a:off x="26" y="2706"/>
              <a:ext cx="850" cy="336"/>
            </a:xfrm>
            <a:prstGeom prst="rect">
              <a:avLst/>
            </a:prstGeom>
            <a:noFill/>
            <a:ln w="28575">
              <a:solidFill>
                <a:srgbClr val="0045DA"/>
              </a:solidFill>
              <a:miter lim="800000"/>
              <a:headEnd/>
              <a:tailEnd/>
            </a:ln>
          </p:spPr>
          <p:txBody>
            <a:bodyPr>
              <a:spAutoFit/>
            </a:bodyPr>
            <a:lstStyle/>
            <a:p>
              <a:pPr eaLnBrk="0" hangingPunct="0"/>
              <a:r>
                <a:rPr lang="en-US" sz="1000" b="1"/>
                <a:t>Desired Tetrahedron</a:t>
              </a:r>
            </a:p>
          </p:txBody>
        </p:sp>
        <p:grpSp>
          <p:nvGrpSpPr>
            <p:cNvPr id="56" name="Group 130"/>
            <p:cNvGrpSpPr>
              <a:grpSpLocks/>
            </p:cNvGrpSpPr>
            <p:nvPr/>
          </p:nvGrpSpPr>
          <p:grpSpPr bwMode="auto">
            <a:xfrm>
              <a:off x="128" y="2211"/>
              <a:ext cx="642" cy="430"/>
              <a:chOff x="3600" y="1632"/>
              <a:chExt cx="1056" cy="758"/>
            </a:xfrm>
          </p:grpSpPr>
          <p:pic>
            <p:nvPicPr>
              <p:cNvPr id="57" name="Picture 131" descr="PPTCE"/>
              <p:cNvPicPr>
                <a:picLocks noChangeAspect="1" noChangeArrowheads="1"/>
              </p:cNvPicPr>
              <p:nvPr/>
            </p:nvPicPr>
            <p:blipFill>
              <a:blip r:embed="rId4"/>
              <a:srcRect/>
              <a:stretch>
                <a:fillRect/>
              </a:stretch>
            </p:blipFill>
            <p:spPr bwMode="auto">
              <a:xfrm>
                <a:off x="3936" y="1632"/>
                <a:ext cx="288" cy="229"/>
              </a:xfrm>
              <a:prstGeom prst="rect">
                <a:avLst/>
              </a:prstGeom>
              <a:noFill/>
              <a:ln w="9525">
                <a:noFill/>
                <a:miter lim="800000"/>
                <a:headEnd/>
                <a:tailEnd/>
              </a:ln>
              <a:effectLst>
                <a:outerShdw dist="35921" dir="2700000" algn="ctr" rotWithShape="0">
                  <a:schemeClr val="bg2">
                    <a:alpha val="74997"/>
                  </a:schemeClr>
                </a:outerShdw>
              </a:effectLst>
            </p:spPr>
          </p:pic>
          <p:pic>
            <p:nvPicPr>
              <p:cNvPr id="58" name="Picture 132" descr="PPTCE"/>
              <p:cNvPicPr>
                <a:picLocks noChangeAspect="1" noChangeArrowheads="1"/>
              </p:cNvPicPr>
              <p:nvPr/>
            </p:nvPicPr>
            <p:blipFill>
              <a:blip r:embed="rId4"/>
              <a:srcRect/>
              <a:stretch>
                <a:fillRect/>
              </a:stretch>
            </p:blipFill>
            <p:spPr bwMode="auto">
              <a:xfrm>
                <a:off x="3936" y="2161"/>
                <a:ext cx="288" cy="229"/>
              </a:xfrm>
              <a:prstGeom prst="rect">
                <a:avLst/>
              </a:prstGeom>
              <a:noFill/>
              <a:ln w="9525">
                <a:noFill/>
                <a:miter lim="800000"/>
                <a:headEnd/>
                <a:tailEnd/>
              </a:ln>
              <a:effectLst>
                <a:outerShdw dist="35921" dir="2700000" algn="ctr" rotWithShape="0">
                  <a:schemeClr val="bg2">
                    <a:alpha val="74997"/>
                  </a:schemeClr>
                </a:outerShdw>
              </a:effectLst>
            </p:spPr>
          </p:pic>
          <p:pic>
            <p:nvPicPr>
              <p:cNvPr id="59" name="Picture 133" descr="PPTCE"/>
              <p:cNvPicPr>
                <a:picLocks noChangeAspect="1" noChangeArrowheads="1"/>
              </p:cNvPicPr>
              <p:nvPr/>
            </p:nvPicPr>
            <p:blipFill>
              <a:blip r:embed="rId5"/>
              <a:srcRect/>
              <a:stretch>
                <a:fillRect/>
              </a:stretch>
            </p:blipFill>
            <p:spPr bwMode="auto">
              <a:xfrm>
                <a:off x="3600" y="1919"/>
                <a:ext cx="288" cy="231"/>
              </a:xfrm>
              <a:prstGeom prst="rect">
                <a:avLst/>
              </a:prstGeom>
              <a:noFill/>
              <a:ln w="9525">
                <a:noFill/>
                <a:miter lim="800000"/>
                <a:headEnd/>
                <a:tailEnd/>
              </a:ln>
              <a:effectLst>
                <a:outerShdw dist="35921" dir="2700000" algn="ctr" rotWithShape="0">
                  <a:schemeClr val="bg2">
                    <a:alpha val="74997"/>
                  </a:schemeClr>
                </a:outerShdw>
              </a:effectLst>
            </p:spPr>
          </p:pic>
          <p:pic>
            <p:nvPicPr>
              <p:cNvPr id="60" name="Picture 134" descr="PPTCE"/>
              <p:cNvPicPr>
                <a:picLocks noChangeAspect="1" noChangeArrowheads="1"/>
              </p:cNvPicPr>
              <p:nvPr/>
            </p:nvPicPr>
            <p:blipFill>
              <a:blip r:embed="rId5"/>
              <a:srcRect/>
              <a:stretch>
                <a:fillRect/>
              </a:stretch>
            </p:blipFill>
            <p:spPr bwMode="auto">
              <a:xfrm>
                <a:off x="4368" y="1919"/>
                <a:ext cx="288" cy="231"/>
              </a:xfrm>
              <a:prstGeom prst="rect">
                <a:avLst/>
              </a:prstGeom>
              <a:noFill/>
              <a:ln w="9525">
                <a:noFill/>
                <a:miter lim="800000"/>
                <a:headEnd/>
                <a:tailEnd/>
              </a:ln>
              <a:effectLst>
                <a:outerShdw dist="35921" dir="2700000" algn="ctr" rotWithShape="0">
                  <a:schemeClr val="bg2">
                    <a:alpha val="74997"/>
                  </a:schemeClr>
                </a:outerShdw>
              </a:effectLst>
            </p:spPr>
          </p:pic>
          <p:cxnSp>
            <p:nvCxnSpPr>
              <p:cNvPr id="63" name="AutoShape 135"/>
              <p:cNvCxnSpPr>
                <a:cxnSpLocks noChangeShapeType="1"/>
              </p:cNvCxnSpPr>
              <p:nvPr/>
            </p:nvCxnSpPr>
            <p:spPr bwMode="auto">
              <a:xfrm flipV="1">
                <a:off x="3745" y="1747"/>
                <a:ext cx="191" cy="173"/>
              </a:xfrm>
              <a:prstGeom prst="straightConnector1">
                <a:avLst/>
              </a:prstGeom>
              <a:noFill/>
              <a:ln w="9525">
                <a:solidFill>
                  <a:schemeClr val="tx1"/>
                </a:solidFill>
                <a:round/>
                <a:headEnd/>
                <a:tailEnd/>
              </a:ln>
              <a:effectLst>
                <a:outerShdw dist="35921" dir="2700000" algn="ctr" rotWithShape="0">
                  <a:schemeClr val="bg2">
                    <a:alpha val="74997"/>
                  </a:schemeClr>
                </a:outerShdw>
              </a:effectLst>
            </p:spPr>
          </p:cxnSp>
          <p:cxnSp>
            <p:nvCxnSpPr>
              <p:cNvPr id="67" name="AutoShape 136"/>
              <p:cNvCxnSpPr>
                <a:cxnSpLocks noChangeShapeType="1"/>
              </p:cNvCxnSpPr>
              <p:nvPr/>
            </p:nvCxnSpPr>
            <p:spPr bwMode="auto">
              <a:xfrm>
                <a:off x="4223" y="1747"/>
                <a:ext cx="288" cy="173"/>
              </a:xfrm>
              <a:prstGeom prst="straightConnector1">
                <a:avLst/>
              </a:prstGeom>
              <a:noFill/>
              <a:ln w="9525">
                <a:solidFill>
                  <a:schemeClr val="tx1"/>
                </a:solidFill>
                <a:round/>
                <a:headEnd/>
                <a:tailEnd/>
              </a:ln>
              <a:effectLst>
                <a:outerShdw dist="35921" dir="2700000" algn="ctr" rotWithShape="0">
                  <a:schemeClr val="bg2">
                    <a:alpha val="74997"/>
                  </a:schemeClr>
                </a:outerShdw>
              </a:effectLst>
            </p:spPr>
          </p:cxnSp>
          <p:cxnSp>
            <p:nvCxnSpPr>
              <p:cNvPr id="68" name="AutoShape 137"/>
              <p:cNvCxnSpPr>
                <a:cxnSpLocks noChangeShapeType="1"/>
              </p:cNvCxnSpPr>
              <p:nvPr/>
            </p:nvCxnSpPr>
            <p:spPr bwMode="auto">
              <a:xfrm flipH="1">
                <a:off x="3888" y="2036"/>
                <a:ext cx="480" cy="0"/>
              </a:xfrm>
              <a:prstGeom prst="straightConnector1">
                <a:avLst/>
              </a:prstGeom>
              <a:noFill/>
              <a:ln w="9525">
                <a:solidFill>
                  <a:schemeClr val="tx1"/>
                </a:solidFill>
                <a:round/>
                <a:headEnd/>
                <a:tailEnd/>
              </a:ln>
              <a:effectLst>
                <a:outerShdw dist="35921" dir="2700000" algn="ctr" rotWithShape="0">
                  <a:schemeClr val="bg2">
                    <a:alpha val="74997"/>
                  </a:schemeClr>
                </a:outerShdw>
              </a:effectLst>
            </p:spPr>
          </p:cxnSp>
          <p:cxnSp>
            <p:nvCxnSpPr>
              <p:cNvPr id="69" name="AutoShape 138"/>
              <p:cNvCxnSpPr>
                <a:cxnSpLocks noChangeShapeType="1"/>
              </p:cNvCxnSpPr>
              <p:nvPr/>
            </p:nvCxnSpPr>
            <p:spPr bwMode="auto">
              <a:xfrm>
                <a:off x="3745" y="2150"/>
                <a:ext cx="191" cy="125"/>
              </a:xfrm>
              <a:prstGeom prst="straightConnector1">
                <a:avLst/>
              </a:prstGeom>
              <a:noFill/>
              <a:ln w="9525">
                <a:solidFill>
                  <a:schemeClr val="tx1"/>
                </a:solidFill>
                <a:round/>
                <a:headEnd/>
                <a:tailEnd/>
              </a:ln>
              <a:effectLst>
                <a:outerShdw dist="35921" dir="2700000" algn="ctr" rotWithShape="0">
                  <a:schemeClr val="bg2">
                    <a:alpha val="74997"/>
                  </a:schemeClr>
                </a:outerShdw>
              </a:effectLst>
            </p:spPr>
          </p:cxnSp>
          <p:cxnSp>
            <p:nvCxnSpPr>
              <p:cNvPr id="70" name="AutoShape 139"/>
              <p:cNvCxnSpPr>
                <a:cxnSpLocks noChangeShapeType="1"/>
              </p:cNvCxnSpPr>
              <p:nvPr/>
            </p:nvCxnSpPr>
            <p:spPr bwMode="auto">
              <a:xfrm flipV="1">
                <a:off x="4223" y="2150"/>
                <a:ext cx="288" cy="125"/>
              </a:xfrm>
              <a:prstGeom prst="straightConnector1">
                <a:avLst/>
              </a:prstGeom>
              <a:noFill/>
              <a:ln w="9525">
                <a:solidFill>
                  <a:schemeClr val="tx1"/>
                </a:solidFill>
                <a:round/>
                <a:headEnd/>
                <a:tailEnd/>
              </a:ln>
              <a:effectLst>
                <a:outerShdw dist="35921" dir="2700000" algn="ctr" rotWithShape="0">
                  <a:schemeClr val="bg2">
                    <a:alpha val="74997"/>
                  </a:schemeClr>
                </a:outerShdw>
              </a:effectLst>
            </p:spPr>
          </p:cxnSp>
          <p:cxnSp>
            <p:nvCxnSpPr>
              <p:cNvPr id="71" name="AutoShape 140"/>
              <p:cNvCxnSpPr>
                <a:cxnSpLocks noChangeShapeType="1"/>
              </p:cNvCxnSpPr>
              <p:nvPr/>
            </p:nvCxnSpPr>
            <p:spPr bwMode="auto">
              <a:xfrm>
                <a:off x="4080" y="1861"/>
                <a:ext cx="0" cy="300"/>
              </a:xfrm>
              <a:prstGeom prst="straightConnector1">
                <a:avLst/>
              </a:prstGeom>
              <a:noFill/>
              <a:ln w="9525">
                <a:solidFill>
                  <a:schemeClr val="tx1"/>
                </a:solidFill>
                <a:round/>
                <a:headEnd/>
                <a:tailEnd/>
              </a:ln>
              <a:effectLst>
                <a:outerShdw dist="35921" dir="2700000" algn="ctr" rotWithShape="0">
                  <a:schemeClr val="bg2">
                    <a:alpha val="74997"/>
                  </a:schemeClr>
                </a:outerShdw>
              </a:effectLst>
            </p:spPr>
          </p:cxnSp>
        </p:grpSp>
      </p:grpSp>
      <p:grpSp>
        <p:nvGrpSpPr>
          <p:cNvPr id="72" name="Group 103"/>
          <p:cNvGrpSpPr>
            <a:grpSpLocks/>
          </p:cNvGrpSpPr>
          <p:nvPr/>
        </p:nvGrpSpPr>
        <p:grpSpPr bwMode="auto">
          <a:xfrm>
            <a:off x="6697664" y="1006079"/>
            <a:ext cx="1836737" cy="778669"/>
            <a:chOff x="4207" y="845"/>
            <a:chExt cx="1157" cy="654"/>
          </a:xfrm>
        </p:grpSpPr>
        <p:sp>
          <p:nvSpPr>
            <p:cNvPr id="73" name="AutoShape 98"/>
            <p:cNvSpPr>
              <a:spLocks noChangeArrowheads="1"/>
            </p:cNvSpPr>
            <p:nvPr/>
          </p:nvSpPr>
          <p:spPr bwMode="auto">
            <a:xfrm>
              <a:off x="4507" y="845"/>
              <a:ext cx="857" cy="387"/>
            </a:xfrm>
            <a:prstGeom prst="roundRect">
              <a:avLst>
                <a:gd name="adj" fmla="val 16667"/>
              </a:avLst>
            </a:prstGeom>
            <a:solidFill>
              <a:schemeClr val="bg2"/>
            </a:solidFill>
            <a:ln w="9525">
              <a:solidFill>
                <a:schemeClr val="tx1"/>
              </a:solidFill>
              <a:round/>
              <a:headEnd/>
              <a:tailEnd/>
            </a:ln>
            <a:effectLst>
              <a:outerShdw dist="35921" dir="2700000" algn="ctr" rotWithShape="0">
                <a:schemeClr val="bg2">
                  <a:alpha val="74997"/>
                </a:schemeClr>
              </a:outerShdw>
            </a:effectLst>
          </p:spPr>
          <p:txBody>
            <a:bodyPr wrap="none" anchor="ctr"/>
            <a:lstStyle/>
            <a:p>
              <a:pPr>
                <a:defRPr/>
              </a:pPr>
              <a:r>
                <a:rPr lang="en-US" sz="1000" b="1" dirty="0" smtClean="0">
                  <a:solidFill>
                    <a:schemeClr val="folHlink"/>
                  </a:solidFill>
                  <a:latin typeface="Arial" pitchFamily="34" charset="0"/>
                </a:rPr>
                <a:t>Real-time</a:t>
              </a:r>
              <a:endParaRPr lang="en-US" sz="1000" b="1" dirty="0">
                <a:solidFill>
                  <a:schemeClr val="folHlink"/>
                </a:solidFill>
                <a:latin typeface="Arial" pitchFamily="34" charset="0"/>
              </a:endParaRPr>
            </a:p>
            <a:p>
              <a:pPr>
                <a:defRPr/>
              </a:pPr>
              <a:r>
                <a:rPr lang="en-US" sz="1000" b="1" dirty="0" smtClean="0">
                  <a:solidFill>
                    <a:schemeClr val="folHlink"/>
                  </a:solidFill>
                  <a:latin typeface="Arial" pitchFamily="34" charset="0"/>
                </a:rPr>
                <a:t>GEONS </a:t>
              </a:r>
            </a:p>
            <a:p>
              <a:pPr>
                <a:defRPr/>
              </a:pPr>
              <a:r>
                <a:rPr lang="en-US" sz="1000" b="1" dirty="0" smtClean="0">
                  <a:solidFill>
                    <a:schemeClr val="folHlink"/>
                  </a:solidFill>
                  <a:latin typeface="Arial" pitchFamily="34" charset="0"/>
                </a:rPr>
                <a:t>Telemetry</a:t>
              </a:r>
              <a:endParaRPr lang="en-US" sz="1000" b="1" dirty="0">
                <a:solidFill>
                  <a:schemeClr val="folHlink"/>
                </a:solidFill>
                <a:latin typeface="Arial" pitchFamily="34" charset="0"/>
              </a:endParaRPr>
            </a:p>
          </p:txBody>
        </p:sp>
        <p:sp>
          <p:nvSpPr>
            <p:cNvPr id="74" name="Line 99"/>
            <p:cNvSpPr>
              <a:spLocks noChangeShapeType="1"/>
            </p:cNvSpPr>
            <p:nvPr/>
          </p:nvSpPr>
          <p:spPr bwMode="auto">
            <a:xfrm flipH="1">
              <a:off x="4340" y="1234"/>
              <a:ext cx="157" cy="151"/>
            </a:xfrm>
            <a:prstGeom prst="line">
              <a:avLst/>
            </a:prstGeom>
            <a:noFill/>
            <a:ln w="9525">
              <a:solidFill>
                <a:schemeClr val="tx1"/>
              </a:solidFill>
              <a:round/>
              <a:headEnd/>
              <a:tailEnd type="triangle" w="med" len="med"/>
            </a:ln>
            <a:effectLst>
              <a:outerShdw dist="35921" dir="2700000" algn="ctr" rotWithShape="0">
                <a:schemeClr val="bg2">
                  <a:alpha val="74997"/>
                </a:schemeClr>
              </a:outerShdw>
            </a:effectLst>
          </p:spPr>
          <p:txBody>
            <a:bodyPr wrap="none" anchor="ctr"/>
            <a:lstStyle/>
            <a:p>
              <a:pPr>
                <a:defRPr/>
              </a:pPr>
              <a:endParaRPr lang="en-US">
                <a:latin typeface="Arial" pitchFamily="34" charset="0"/>
              </a:endParaRPr>
            </a:p>
          </p:txBody>
        </p:sp>
        <p:sp>
          <p:nvSpPr>
            <p:cNvPr id="75" name="Arc 23"/>
            <p:cNvSpPr>
              <a:spLocks/>
            </p:cNvSpPr>
            <p:nvPr/>
          </p:nvSpPr>
          <p:spPr bwMode="auto">
            <a:xfrm rot="1159761">
              <a:off x="4207" y="1461"/>
              <a:ext cx="246" cy="38"/>
            </a:xfrm>
            <a:custGeom>
              <a:avLst/>
              <a:gdLst>
                <a:gd name="T0" fmla="*/ 0 w 19411"/>
                <a:gd name="T1" fmla="*/ 66 h 21600"/>
                <a:gd name="T2" fmla="*/ 17704 w 19411"/>
                <a:gd name="T3" fmla="*/ 258 h 21600"/>
                <a:gd name="T4" fmla="*/ 6109 w 19411"/>
                <a:gd name="T5" fmla="*/ 1346 h 21600"/>
                <a:gd name="T6" fmla="*/ 0 60000 65536"/>
                <a:gd name="T7" fmla="*/ 0 60000 65536"/>
                <a:gd name="T8" fmla="*/ 0 60000 65536"/>
                <a:gd name="T9" fmla="*/ 0 w 19411"/>
                <a:gd name="T10" fmla="*/ 0 h 21600"/>
                <a:gd name="T11" fmla="*/ 19411 w 19411"/>
                <a:gd name="T12" fmla="*/ 21600 h 21600"/>
              </a:gdLst>
              <a:ahLst/>
              <a:cxnLst>
                <a:cxn ang="T6">
                  <a:pos x="T0" y="T1"/>
                </a:cxn>
                <a:cxn ang="T7">
                  <a:pos x="T2" y="T3"/>
                </a:cxn>
                <a:cxn ang="T8">
                  <a:pos x="T4" y="T5"/>
                </a:cxn>
              </a:cxnLst>
              <a:rect l="T9" t="T10" r="T11" b="T12"/>
              <a:pathLst>
                <a:path w="19411" h="21600" fill="none" extrusionOk="0">
                  <a:moveTo>
                    <a:pt x="-1" y="1064"/>
                  </a:moveTo>
                  <a:cubicBezTo>
                    <a:pt x="2162" y="359"/>
                    <a:pt x="4423" y="-1"/>
                    <a:pt x="6698" y="-1"/>
                  </a:cubicBezTo>
                  <a:cubicBezTo>
                    <a:pt x="11266" y="-1"/>
                    <a:pt x="15718" y="1448"/>
                    <a:pt x="19411" y="4138"/>
                  </a:cubicBezTo>
                </a:path>
                <a:path w="19411" h="21600" stroke="0" extrusionOk="0">
                  <a:moveTo>
                    <a:pt x="-1" y="1064"/>
                  </a:moveTo>
                  <a:cubicBezTo>
                    <a:pt x="2162" y="359"/>
                    <a:pt x="4423" y="-1"/>
                    <a:pt x="6698" y="-1"/>
                  </a:cubicBezTo>
                  <a:cubicBezTo>
                    <a:pt x="11266" y="-1"/>
                    <a:pt x="15718" y="1448"/>
                    <a:pt x="19411" y="4138"/>
                  </a:cubicBezTo>
                  <a:lnTo>
                    <a:pt x="6698" y="21600"/>
                  </a:lnTo>
                  <a:close/>
                </a:path>
              </a:pathLst>
            </a:custGeom>
            <a:noFill/>
            <a:ln w="180975">
              <a:solidFill>
                <a:schemeClr val="folHlink">
                  <a:alpha val="49019"/>
                </a:schemeClr>
              </a:solidFill>
              <a:round/>
              <a:headEnd/>
              <a:tailEnd/>
            </a:ln>
            <a:effectLst>
              <a:outerShdw dist="35921" dir="2700000" algn="ctr" rotWithShape="0">
                <a:schemeClr val="bg2">
                  <a:alpha val="74997"/>
                </a:schemeClr>
              </a:outerShdw>
            </a:effectLst>
          </p:spPr>
          <p:txBody>
            <a:bodyPr wrap="none" anchor="ctr"/>
            <a:lstStyle/>
            <a:p>
              <a:pPr>
                <a:defRPr/>
              </a:pPr>
              <a:endParaRPr lang="en-US">
                <a:latin typeface="Arial" pitchFamily="34" charset="0"/>
              </a:endParaRPr>
            </a:p>
          </p:txBody>
        </p:sp>
      </p:grpSp>
      <p:grpSp>
        <p:nvGrpSpPr>
          <p:cNvPr id="76" name="Group 111"/>
          <p:cNvGrpSpPr>
            <a:grpSpLocks/>
          </p:cNvGrpSpPr>
          <p:nvPr/>
        </p:nvGrpSpPr>
        <p:grpSpPr bwMode="auto">
          <a:xfrm rot="82321">
            <a:off x="3438768" y="1497810"/>
            <a:ext cx="3281363" cy="491729"/>
            <a:chOff x="2094" y="1234"/>
            <a:chExt cx="2067" cy="413"/>
          </a:xfrm>
        </p:grpSpPr>
        <p:sp>
          <p:nvSpPr>
            <p:cNvPr id="77" name="Arc 112"/>
            <p:cNvSpPr>
              <a:spLocks/>
            </p:cNvSpPr>
            <p:nvPr/>
          </p:nvSpPr>
          <p:spPr bwMode="auto">
            <a:xfrm rot="-5290452">
              <a:off x="2930" y="415"/>
              <a:ext cx="396" cy="2067"/>
            </a:xfrm>
            <a:custGeom>
              <a:avLst/>
              <a:gdLst>
                <a:gd name="T0" fmla="*/ 337 w 21600"/>
                <a:gd name="T1" fmla="*/ 0 h 25270"/>
                <a:gd name="T2" fmla="*/ 303 w 21600"/>
                <a:gd name="T3" fmla="*/ 2067 h 25270"/>
                <a:gd name="T4" fmla="*/ 0 w 21600"/>
                <a:gd name="T5" fmla="*/ 929 h 25270"/>
                <a:gd name="T6" fmla="*/ 0 60000 65536"/>
                <a:gd name="T7" fmla="*/ 0 60000 65536"/>
                <a:gd name="T8" fmla="*/ 0 60000 65536"/>
                <a:gd name="T9" fmla="*/ 0 w 21600"/>
                <a:gd name="T10" fmla="*/ 0 h 25270"/>
                <a:gd name="T11" fmla="*/ 21600 w 21600"/>
                <a:gd name="T12" fmla="*/ 25270 h 25270"/>
              </a:gdLst>
              <a:ahLst/>
              <a:cxnLst>
                <a:cxn ang="T6">
                  <a:pos x="T0" y="T1"/>
                </a:cxn>
                <a:cxn ang="T7">
                  <a:pos x="T2" y="T3"/>
                </a:cxn>
                <a:cxn ang="T8">
                  <a:pos x="T4" y="T5"/>
                </a:cxn>
              </a:cxnLst>
              <a:rect l="T9" t="T10" r="T11" b="T12"/>
              <a:pathLst>
                <a:path w="21600" h="25270" fill="none" extrusionOk="0">
                  <a:moveTo>
                    <a:pt x="18372" y="-1"/>
                  </a:moveTo>
                  <a:cubicBezTo>
                    <a:pt x="20482" y="3412"/>
                    <a:pt x="21600" y="7345"/>
                    <a:pt x="21600" y="11358"/>
                  </a:cubicBezTo>
                  <a:cubicBezTo>
                    <a:pt x="21600" y="16448"/>
                    <a:pt x="19801" y="21376"/>
                    <a:pt x="16522" y="25270"/>
                  </a:cubicBezTo>
                </a:path>
                <a:path w="21600" h="25270" stroke="0" extrusionOk="0">
                  <a:moveTo>
                    <a:pt x="18372" y="-1"/>
                  </a:moveTo>
                  <a:cubicBezTo>
                    <a:pt x="20482" y="3412"/>
                    <a:pt x="21600" y="7345"/>
                    <a:pt x="21600" y="11358"/>
                  </a:cubicBezTo>
                  <a:cubicBezTo>
                    <a:pt x="21600" y="16448"/>
                    <a:pt x="19801" y="21376"/>
                    <a:pt x="16522" y="25270"/>
                  </a:cubicBezTo>
                  <a:lnTo>
                    <a:pt x="0" y="11358"/>
                  </a:lnTo>
                  <a:close/>
                </a:path>
              </a:pathLst>
            </a:custGeom>
            <a:noFill/>
            <a:ln w="511175">
              <a:solidFill>
                <a:srgbClr val="FF0066">
                  <a:alpha val="36078"/>
                </a:srgbClr>
              </a:solidFill>
              <a:round/>
              <a:headEnd/>
              <a:tailEnd/>
            </a:ln>
            <a:effectLst>
              <a:outerShdw dist="35921" dir="2700000" algn="ctr" rotWithShape="0">
                <a:schemeClr val="bg2"/>
              </a:outerShdw>
            </a:effectLst>
          </p:spPr>
          <p:txBody>
            <a:bodyPr vert="eaVert" wrap="none" anchor="ctr"/>
            <a:lstStyle/>
            <a:p>
              <a:pPr>
                <a:defRPr/>
              </a:pPr>
              <a:endParaRPr lang="en-US" sz="1200">
                <a:latin typeface="Arial" pitchFamily="34" charset="0"/>
              </a:endParaRPr>
            </a:p>
          </p:txBody>
        </p:sp>
        <p:sp>
          <p:nvSpPr>
            <p:cNvPr id="78" name="Text Box 113"/>
            <p:cNvSpPr txBox="1">
              <a:spLocks noChangeArrowheads="1"/>
            </p:cNvSpPr>
            <p:nvPr/>
          </p:nvSpPr>
          <p:spPr bwMode="auto">
            <a:xfrm rot="252257">
              <a:off x="2863" y="1234"/>
              <a:ext cx="1167" cy="233"/>
            </a:xfrm>
            <a:prstGeom prst="rect">
              <a:avLst/>
            </a:prstGeom>
            <a:noFill/>
            <a:ln w="9525">
              <a:noFill/>
              <a:miter lim="800000"/>
              <a:headEnd/>
              <a:tailEnd/>
            </a:ln>
          </p:spPr>
          <p:txBody>
            <a:bodyPr wrap="none">
              <a:spAutoFit/>
            </a:bodyPr>
            <a:lstStyle/>
            <a:p>
              <a:r>
                <a:rPr lang="en-US" sz="1200" b="1"/>
                <a:t>Maneuver # 2 Planning</a:t>
              </a:r>
            </a:p>
          </p:txBody>
        </p:sp>
      </p:grpSp>
      <p:grpSp>
        <p:nvGrpSpPr>
          <p:cNvPr id="83" name="Group 130"/>
          <p:cNvGrpSpPr>
            <a:grpSpLocks/>
          </p:cNvGrpSpPr>
          <p:nvPr/>
        </p:nvGrpSpPr>
        <p:grpSpPr bwMode="auto">
          <a:xfrm>
            <a:off x="268514" y="2263018"/>
            <a:ext cx="1201254" cy="646512"/>
            <a:chOff x="1761" y="858"/>
            <a:chExt cx="608" cy="543"/>
          </a:xfrm>
        </p:grpSpPr>
        <p:sp>
          <p:nvSpPr>
            <p:cNvPr id="84" name="Line 75"/>
            <p:cNvSpPr>
              <a:spLocks noChangeShapeType="1"/>
            </p:cNvSpPr>
            <p:nvPr/>
          </p:nvSpPr>
          <p:spPr bwMode="auto">
            <a:xfrm rot="21217841" flipV="1">
              <a:off x="1958" y="1230"/>
              <a:ext cx="29" cy="171"/>
            </a:xfrm>
            <a:prstGeom prst="line">
              <a:avLst/>
            </a:prstGeom>
            <a:noFill/>
            <a:ln w="123825">
              <a:solidFill>
                <a:srgbClr val="EB0B0E"/>
              </a:solidFill>
              <a:round/>
              <a:headEnd/>
              <a:tailEnd/>
            </a:ln>
            <a:effectLst>
              <a:outerShdw dist="35921" dir="2700000" algn="ctr" rotWithShape="0">
                <a:schemeClr val="bg2">
                  <a:alpha val="74997"/>
                </a:schemeClr>
              </a:outerShdw>
            </a:effectLst>
          </p:spPr>
          <p:txBody>
            <a:bodyPr wrap="none" anchor="ctr"/>
            <a:lstStyle/>
            <a:p>
              <a:pPr>
                <a:defRPr/>
              </a:pPr>
              <a:endParaRPr lang="en-US">
                <a:latin typeface="Arial" pitchFamily="34" charset="0"/>
              </a:endParaRPr>
            </a:p>
          </p:txBody>
        </p:sp>
        <p:sp>
          <p:nvSpPr>
            <p:cNvPr id="85" name="AutoShape 76"/>
            <p:cNvSpPr>
              <a:spLocks noChangeArrowheads="1"/>
            </p:cNvSpPr>
            <p:nvPr/>
          </p:nvSpPr>
          <p:spPr bwMode="auto">
            <a:xfrm>
              <a:off x="1761" y="858"/>
              <a:ext cx="608" cy="192"/>
            </a:xfrm>
            <a:prstGeom prst="roundRect">
              <a:avLst>
                <a:gd name="adj" fmla="val 16667"/>
              </a:avLst>
            </a:prstGeom>
            <a:solidFill>
              <a:schemeClr val="bg2"/>
            </a:solidFill>
            <a:ln w="9525">
              <a:solidFill>
                <a:schemeClr val="tx1"/>
              </a:solidFill>
              <a:round/>
              <a:headEnd/>
              <a:tailEnd/>
            </a:ln>
            <a:effectLst>
              <a:outerShdw dist="35921" dir="2700000" algn="ctr" rotWithShape="0">
                <a:schemeClr val="bg2">
                  <a:alpha val="74997"/>
                </a:schemeClr>
              </a:outerShdw>
            </a:effectLst>
          </p:spPr>
          <p:txBody>
            <a:bodyPr wrap="none" anchor="ctr"/>
            <a:lstStyle/>
            <a:p>
              <a:pPr>
                <a:defRPr/>
              </a:pPr>
              <a:r>
                <a:rPr lang="en-US" sz="1000" b="1" dirty="0">
                  <a:solidFill>
                    <a:srgbClr val="FFC000"/>
                  </a:solidFill>
                  <a:latin typeface="Arial" pitchFamily="34" charset="0"/>
                </a:rPr>
                <a:t>Maneuver #2</a:t>
              </a:r>
            </a:p>
            <a:p>
              <a:pPr>
                <a:defRPr/>
              </a:pPr>
              <a:r>
                <a:rPr lang="en-US" sz="1000" b="1" dirty="0" smtClean="0">
                  <a:solidFill>
                    <a:srgbClr val="FFC000"/>
                  </a:solidFill>
                  <a:latin typeface="Arial" pitchFamily="34" charset="0"/>
                </a:rPr>
                <a:t>Perigee Raise Only</a:t>
              </a:r>
              <a:endParaRPr lang="en-US" sz="1000" b="1" dirty="0">
                <a:solidFill>
                  <a:srgbClr val="FFC000"/>
                </a:solidFill>
                <a:latin typeface="Arial" pitchFamily="34" charset="0"/>
              </a:endParaRPr>
            </a:p>
          </p:txBody>
        </p:sp>
        <p:sp>
          <p:nvSpPr>
            <p:cNvPr id="86" name="Line 115"/>
            <p:cNvSpPr>
              <a:spLocks noChangeShapeType="1"/>
            </p:cNvSpPr>
            <p:nvPr/>
          </p:nvSpPr>
          <p:spPr bwMode="auto">
            <a:xfrm rot="10366102" flipV="1">
              <a:off x="1974" y="1066"/>
              <a:ext cx="5" cy="153"/>
            </a:xfrm>
            <a:prstGeom prst="line">
              <a:avLst/>
            </a:prstGeom>
            <a:noFill/>
            <a:ln w="9525">
              <a:solidFill>
                <a:srgbClr val="FFC000"/>
              </a:solidFill>
              <a:round/>
              <a:headEnd/>
              <a:tailEnd type="triangle" w="med" len="med"/>
            </a:ln>
            <a:effectLst>
              <a:outerShdw dist="35921" dir="2700000" algn="ctr" rotWithShape="0">
                <a:schemeClr val="bg2">
                  <a:alpha val="74997"/>
                </a:schemeClr>
              </a:outerShdw>
            </a:effectLst>
          </p:spPr>
          <p:txBody>
            <a:bodyPr wrap="none" anchor="ctr"/>
            <a:lstStyle/>
            <a:p>
              <a:pPr>
                <a:defRPr/>
              </a:pPr>
              <a:endParaRPr lang="en-US">
                <a:latin typeface="Arial" pitchFamily="34" charset="0"/>
              </a:endParaRPr>
            </a:p>
          </p:txBody>
        </p:sp>
      </p:grpSp>
    </p:spTree>
    <p:extLst>
      <p:ext uri="{BB962C8B-B14F-4D97-AF65-F5344CB8AC3E}">
        <p14:creationId xmlns:p14="http://schemas.microsoft.com/office/powerpoint/2010/main" val="186053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normAutofit fontScale="90000"/>
          </a:bodyPr>
          <a:lstStyle/>
          <a:p>
            <a:r>
              <a:rPr lang="en-US" dirty="0" smtClean="0">
                <a:ea typeface="ＭＳ Ｐゴシック" pitchFamily="32" charset="-128"/>
              </a:rPr>
              <a:t>Data Product Generation using</a:t>
            </a:r>
            <a:br>
              <a:rPr lang="en-US" dirty="0" smtClean="0">
                <a:ea typeface="ＭＳ Ｐゴシック" pitchFamily="32" charset="-128"/>
              </a:rPr>
            </a:br>
            <a:r>
              <a:rPr lang="en-US" dirty="0" err="1" smtClean="0">
                <a:ea typeface="ＭＳ Ｐゴシック" pitchFamily="32" charset="-128"/>
              </a:rPr>
              <a:t>NetBeans</a:t>
            </a:r>
            <a:r>
              <a:rPr lang="en-US" dirty="0" smtClean="0">
                <a:ea typeface="ＭＳ Ｐゴシック" pitchFamily="32" charset="-128"/>
              </a:rPr>
              <a:t> Platform</a:t>
            </a:r>
          </a:p>
        </p:txBody>
      </p:sp>
      <p:sp>
        <p:nvSpPr>
          <p:cNvPr id="2" name="Rectangle 1"/>
          <p:cNvSpPr/>
          <p:nvPr/>
        </p:nvSpPr>
        <p:spPr>
          <a:xfrm>
            <a:off x="533400" y="933451"/>
            <a:ext cx="7924800" cy="3908762"/>
          </a:xfrm>
          <a:prstGeom prst="rect">
            <a:avLst/>
          </a:prstGeom>
        </p:spPr>
        <p:txBody>
          <a:bodyPr wrap="square">
            <a:spAutoFit/>
          </a:bodyPr>
          <a:lstStyle/>
          <a:p>
            <a:pPr marL="285750" indent="-285750">
              <a:spcBef>
                <a:spcPts val="1200"/>
              </a:spcBef>
              <a:buFont typeface="Arial" pitchFamily="34" charset="0"/>
              <a:buChar char="•"/>
            </a:pPr>
            <a:r>
              <a:rPr lang="en-US" dirty="0" err="1" smtClean="0"/>
              <a:t>NetBeans</a:t>
            </a:r>
            <a:r>
              <a:rPr lang="en-US" dirty="0" smtClean="0"/>
              <a:t> </a:t>
            </a:r>
            <a:r>
              <a:rPr lang="en-US" dirty="0"/>
              <a:t>Platform naturally well suited to fundamental need of all ground system </a:t>
            </a:r>
            <a:r>
              <a:rPr lang="en-US" dirty="0" smtClean="0"/>
              <a:t>software </a:t>
            </a:r>
            <a:r>
              <a:rPr lang="en-US" dirty="0"/>
              <a:t>which is data product </a:t>
            </a:r>
            <a:r>
              <a:rPr lang="en-US" dirty="0" smtClean="0"/>
              <a:t>generation and management.</a:t>
            </a:r>
          </a:p>
          <a:p>
            <a:pPr marL="285750" indent="-285750">
              <a:spcBef>
                <a:spcPts val="1200"/>
              </a:spcBef>
              <a:buFont typeface="Arial" pitchFamily="34" charset="0"/>
              <a:buChar char="•"/>
            </a:pPr>
            <a:r>
              <a:rPr lang="en-US" dirty="0" smtClean="0"/>
              <a:t>Plugin architecture makes integrating core </a:t>
            </a:r>
            <a:r>
              <a:rPr lang="en-US" dirty="0"/>
              <a:t>GEONS-related functions </a:t>
            </a:r>
            <a:r>
              <a:rPr lang="en-US" dirty="0" smtClean="0"/>
              <a:t>easy</a:t>
            </a:r>
            <a:endParaRPr lang="en-US" dirty="0"/>
          </a:p>
          <a:p>
            <a:pPr marL="285750" indent="-285750">
              <a:spcBef>
                <a:spcPts val="1200"/>
              </a:spcBef>
              <a:buFont typeface="Arial" pitchFamily="34" charset="0"/>
              <a:buChar char="•"/>
            </a:pPr>
            <a:r>
              <a:rPr lang="en-US" dirty="0" smtClean="0"/>
              <a:t>Platform is “</a:t>
            </a:r>
            <a:r>
              <a:rPr lang="en-US" dirty="0"/>
              <a:t>easily” </a:t>
            </a:r>
            <a:r>
              <a:rPr lang="en-US" dirty="0" smtClean="0"/>
              <a:t>extendable for other </a:t>
            </a:r>
            <a:r>
              <a:rPr lang="en-US" dirty="0"/>
              <a:t>missions flying </a:t>
            </a:r>
            <a:r>
              <a:rPr lang="en-US" dirty="0" smtClean="0"/>
              <a:t>GEONS</a:t>
            </a:r>
            <a:endParaRPr lang="en-US" dirty="0"/>
          </a:p>
          <a:p>
            <a:pPr marL="285750" indent="-285750">
              <a:spcBef>
                <a:spcPts val="1200"/>
              </a:spcBef>
              <a:buFont typeface="Arial" pitchFamily="34" charset="0"/>
              <a:buChar char="•"/>
            </a:pPr>
            <a:r>
              <a:rPr lang="en-US" dirty="0"/>
              <a:t>GGSS should be able to be ported outside of the FDOA (e.g. to the FDF) for support on other missions with minimum impact (e.g. platform independent with clean interfaces to integrate with external packages such as propagators, </a:t>
            </a:r>
            <a:r>
              <a:rPr lang="en-US" dirty="0" smtClean="0"/>
              <a:t>telemetry </a:t>
            </a:r>
            <a:r>
              <a:rPr lang="en-US" dirty="0"/>
              <a:t>extraction, and product formatting utilities)</a:t>
            </a:r>
          </a:p>
          <a:p>
            <a:pPr marL="285750" indent="-285750">
              <a:spcBef>
                <a:spcPts val="1200"/>
              </a:spcBef>
              <a:buFont typeface="Arial" pitchFamily="34" charset="0"/>
              <a:buChar char="•"/>
            </a:pPr>
            <a:r>
              <a:rPr lang="en-US" dirty="0" smtClean="0"/>
              <a:t>Routine </a:t>
            </a:r>
            <a:r>
              <a:rPr lang="en-US" dirty="0"/>
              <a:t>operations </a:t>
            </a:r>
            <a:r>
              <a:rPr lang="en-US" dirty="0" smtClean="0"/>
              <a:t>can be automated </a:t>
            </a:r>
            <a:r>
              <a:rPr lang="en-US" dirty="0"/>
              <a:t>(e.g. initiated via command line or script)</a:t>
            </a:r>
          </a:p>
          <a:p>
            <a:pPr marL="285750" indent="-285750">
              <a:spcBef>
                <a:spcPts val="1200"/>
              </a:spcBef>
              <a:buFont typeface="Arial" pitchFamily="34" charset="0"/>
              <a:buChar char="•"/>
            </a:pPr>
            <a:r>
              <a:rPr lang="en-US" dirty="0"/>
              <a:t>Highly desirable that GGSS not require costly </a:t>
            </a:r>
            <a:r>
              <a:rPr lang="en-US" dirty="0" smtClean="0"/>
              <a:t>non-portable licenses</a:t>
            </a:r>
          </a:p>
        </p:txBody>
      </p:sp>
    </p:spTree>
    <p:extLst>
      <p:ext uri="{BB962C8B-B14F-4D97-AF65-F5344CB8AC3E}">
        <p14:creationId xmlns:p14="http://schemas.microsoft.com/office/powerpoint/2010/main" val="32839669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normAutofit/>
          </a:bodyPr>
          <a:lstStyle/>
          <a:p>
            <a:r>
              <a:rPr lang="en-US" dirty="0" smtClean="0">
                <a:ea typeface="ＭＳ Ｐゴシック" pitchFamily="32" charset="-128"/>
              </a:rPr>
              <a:t>Quick Data Exploration using </a:t>
            </a:r>
            <a:r>
              <a:rPr lang="en-US" dirty="0" err="1" smtClean="0">
                <a:ea typeface="ＭＳ Ｐゴシック" pitchFamily="32" charset="-128"/>
              </a:rPr>
              <a:t>JavaFX</a:t>
            </a:r>
            <a:endParaRPr lang="en-US" dirty="0" smtClean="0">
              <a:ea typeface="ＭＳ Ｐゴシック" pitchFamily="32" charset="-128"/>
            </a:endParaRPr>
          </a:p>
        </p:txBody>
      </p:sp>
      <p:sp>
        <p:nvSpPr>
          <p:cNvPr id="3" name="Rectangle 2"/>
          <p:cNvSpPr/>
          <p:nvPr/>
        </p:nvSpPr>
        <p:spPr>
          <a:xfrm>
            <a:off x="371475" y="895351"/>
            <a:ext cx="7924800" cy="4493538"/>
          </a:xfrm>
          <a:prstGeom prst="rect">
            <a:avLst/>
          </a:prstGeom>
        </p:spPr>
        <p:txBody>
          <a:bodyPr wrap="square">
            <a:spAutoFit/>
          </a:bodyPr>
          <a:lstStyle/>
          <a:p>
            <a:pPr>
              <a:spcBef>
                <a:spcPts val="1200"/>
              </a:spcBef>
            </a:pPr>
            <a:r>
              <a:rPr lang="en-US" dirty="0" err="1" smtClean="0"/>
              <a:t>JavaFX</a:t>
            </a:r>
            <a:r>
              <a:rPr lang="en-US" dirty="0" smtClean="0"/>
              <a:t> charting capabilities have enhanced the original design of the GGSS.</a:t>
            </a:r>
          </a:p>
          <a:p>
            <a:pPr>
              <a:spcBef>
                <a:spcPts val="1200"/>
              </a:spcBef>
            </a:pPr>
            <a:r>
              <a:rPr lang="en-US" dirty="0" smtClean="0"/>
              <a:t>The GGSS can now provide easy and rapid chart views of different data vectors an a large variety of combinations.</a:t>
            </a:r>
          </a:p>
          <a:p>
            <a:pPr>
              <a:spcBef>
                <a:spcPts val="1200"/>
              </a:spcBef>
            </a:pPr>
            <a:r>
              <a:rPr lang="en-US" dirty="0" err="1" smtClean="0"/>
              <a:t>JavaFX</a:t>
            </a:r>
            <a:r>
              <a:rPr lang="en-US" dirty="0" smtClean="0"/>
              <a:t> facilitated this by reducing the development time (and therefore cost) of the following points:</a:t>
            </a:r>
          </a:p>
          <a:p>
            <a:pPr marL="742950" lvl="1" indent="-285750">
              <a:spcBef>
                <a:spcPts val="1200"/>
              </a:spcBef>
              <a:buFont typeface="Arial" pitchFamily="34" charset="0"/>
              <a:buChar char="•"/>
            </a:pPr>
            <a:r>
              <a:rPr lang="en-US" dirty="0" smtClean="0"/>
              <a:t>Easy Drag-And-Drop Event Handling</a:t>
            </a:r>
          </a:p>
          <a:p>
            <a:pPr marL="742950" lvl="1" indent="-285750">
              <a:spcBef>
                <a:spcPts val="1200"/>
              </a:spcBef>
              <a:buFont typeface="Arial" pitchFamily="34" charset="0"/>
              <a:buChar char="•"/>
            </a:pPr>
            <a:r>
              <a:rPr lang="en-US" dirty="0" smtClean="0"/>
              <a:t>Easy Custom Serialized </a:t>
            </a:r>
            <a:r>
              <a:rPr lang="en-US" dirty="0" err="1" smtClean="0"/>
              <a:t>DataFormat</a:t>
            </a:r>
            <a:r>
              <a:rPr lang="en-US" dirty="0" smtClean="0"/>
              <a:t> and Clipboard support</a:t>
            </a:r>
          </a:p>
          <a:p>
            <a:pPr marL="742950" lvl="1" indent="-285750">
              <a:spcBef>
                <a:spcPts val="1200"/>
              </a:spcBef>
              <a:buFont typeface="Arial" pitchFamily="34" charset="0"/>
              <a:buChar char="•"/>
            </a:pPr>
            <a:r>
              <a:rPr lang="en-US" dirty="0" smtClean="0"/>
              <a:t>Simplified Concurrency for GUI Rendering</a:t>
            </a:r>
          </a:p>
          <a:p>
            <a:pPr>
              <a:spcBef>
                <a:spcPts val="1200"/>
              </a:spcBef>
            </a:pPr>
            <a:r>
              <a:rPr lang="en-US" dirty="0" smtClean="0"/>
              <a:t>The Combination of the </a:t>
            </a:r>
            <a:r>
              <a:rPr lang="en-US" dirty="0" err="1" smtClean="0"/>
              <a:t>NetBeans</a:t>
            </a:r>
            <a:r>
              <a:rPr lang="en-US" dirty="0" smtClean="0"/>
              <a:t> </a:t>
            </a:r>
            <a:r>
              <a:rPr lang="en-US" dirty="0"/>
              <a:t>Platform custom File Type </a:t>
            </a:r>
            <a:r>
              <a:rPr lang="en-US" dirty="0" smtClean="0"/>
              <a:t>and the Swing </a:t>
            </a:r>
            <a:r>
              <a:rPr lang="en-US" dirty="0" err="1" smtClean="0"/>
              <a:t>Interop</a:t>
            </a:r>
            <a:r>
              <a:rPr lang="en-US" dirty="0" smtClean="0"/>
              <a:t> pattern made adding this </a:t>
            </a:r>
            <a:r>
              <a:rPr lang="en-US" dirty="0" err="1" smtClean="0"/>
              <a:t>JavaFX</a:t>
            </a:r>
            <a:r>
              <a:rPr lang="en-US" dirty="0" smtClean="0"/>
              <a:t> charting view straight forward.</a:t>
            </a:r>
            <a:endParaRPr lang="en-US" dirty="0"/>
          </a:p>
          <a:p>
            <a:pPr marL="742950" lvl="1" indent="-285750">
              <a:spcBef>
                <a:spcPts val="1200"/>
              </a:spcBef>
              <a:buFont typeface="Arial" pitchFamily="34" charset="0"/>
              <a:buChar char="•"/>
            </a:pPr>
            <a:endParaRPr lang="en-US" dirty="0" smtClean="0"/>
          </a:p>
        </p:txBody>
      </p:sp>
    </p:spTree>
    <p:extLst>
      <p:ext uri="{BB962C8B-B14F-4D97-AF65-F5344CB8AC3E}">
        <p14:creationId xmlns:p14="http://schemas.microsoft.com/office/powerpoint/2010/main" val="24668657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normAutofit fontScale="90000"/>
          </a:bodyPr>
          <a:lstStyle/>
          <a:p>
            <a:r>
              <a:rPr lang="en-US" dirty="0" smtClean="0">
                <a:ea typeface="ＭＳ Ｐゴシック" pitchFamily="32" charset="-128"/>
              </a:rPr>
              <a:t>Pros </a:t>
            </a:r>
            <a:r>
              <a:rPr lang="en-US" dirty="0" err="1" smtClean="0">
                <a:ea typeface="ＭＳ Ｐゴシック" pitchFamily="32" charset="-128"/>
              </a:rPr>
              <a:t>vs</a:t>
            </a:r>
            <a:r>
              <a:rPr lang="en-US" dirty="0" smtClean="0">
                <a:ea typeface="ＭＳ Ｐゴシック" pitchFamily="32" charset="-128"/>
              </a:rPr>
              <a:t> Cons on Adding </a:t>
            </a:r>
            <a:r>
              <a:rPr lang="en-US" dirty="0" err="1" smtClean="0">
                <a:ea typeface="ＭＳ Ｐゴシック" pitchFamily="32" charset="-128"/>
              </a:rPr>
              <a:t>JavaFX</a:t>
            </a:r>
            <a:r>
              <a:rPr lang="en-US" dirty="0" smtClean="0">
                <a:ea typeface="ＭＳ Ｐゴシック" pitchFamily="32" charset="-128"/>
              </a:rPr>
              <a:t> to Swing Applications</a:t>
            </a:r>
          </a:p>
        </p:txBody>
      </p:sp>
      <p:sp>
        <p:nvSpPr>
          <p:cNvPr id="3" name="TextBox 2"/>
          <p:cNvSpPr txBox="1"/>
          <p:nvPr/>
        </p:nvSpPr>
        <p:spPr>
          <a:xfrm>
            <a:off x="381000" y="1381125"/>
            <a:ext cx="3733800" cy="2462213"/>
          </a:xfrm>
          <a:prstGeom prst="rect">
            <a:avLst/>
          </a:prstGeom>
          <a:noFill/>
        </p:spPr>
        <p:txBody>
          <a:bodyPr wrap="square" rtlCol="0">
            <a:spAutoFit/>
          </a:bodyPr>
          <a:lstStyle/>
          <a:p>
            <a:r>
              <a:rPr lang="en-US" sz="1400" u="sng" dirty="0" smtClean="0"/>
              <a:t>Pros</a:t>
            </a:r>
          </a:p>
          <a:p>
            <a:endParaRPr lang="en-US" sz="1400" u="sng" dirty="0" smtClean="0"/>
          </a:p>
          <a:p>
            <a:pPr marL="285750" indent="-285750">
              <a:buFont typeface="Arial" pitchFamily="34" charset="0"/>
              <a:buChar char="•"/>
            </a:pPr>
            <a:r>
              <a:rPr lang="en-US" sz="1400" dirty="0" smtClean="0"/>
              <a:t>Highly reactive GUI components are simpler to develop</a:t>
            </a:r>
            <a:endParaRPr lang="en-US" sz="1400" dirty="0"/>
          </a:p>
          <a:p>
            <a:pPr marL="285750" indent="-285750">
              <a:buFont typeface="Arial" pitchFamily="34" charset="0"/>
              <a:buChar char="•"/>
            </a:pPr>
            <a:endParaRPr lang="en-US" sz="1400" dirty="0"/>
          </a:p>
          <a:p>
            <a:pPr marL="285750" indent="-285750">
              <a:buFont typeface="Arial" pitchFamily="34" charset="0"/>
              <a:buChar char="•"/>
            </a:pPr>
            <a:r>
              <a:rPr lang="en-US" sz="1400" dirty="0" smtClean="0"/>
              <a:t>Reduced development time for rich GUI components </a:t>
            </a:r>
            <a:endParaRPr lang="en-US" sz="1400" dirty="0"/>
          </a:p>
          <a:p>
            <a:pPr marL="285750" indent="-285750">
              <a:buFont typeface="Arial" pitchFamily="34" charset="0"/>
              <a:buChar char="•"/>
            </a:pPr>
            <a:endParaRPr lang="en-US" sz="1400" dirty="0"/>
          </a:p>
          <a:p>
            <a:pPr marL="285750" indent="-285750">
              <a:buFont typeface="Arial" pitchFamily="34" charset="0"/>
              <a:buChar char="•"/>
            </a:pPr>
            <a:r>
              <a:rPr lang="en-US" sz="1400" dirty="0" smtClean="0"/>
              <a:t>Reduced code footprint for new components reduces maintenance costs</a:t>
            </a:r>
            <a:endParaRPr lang="en-US" sz="1400" dirty="0"/>
          </a:p>
          <a:p>
            <a:endParaRPr lang="en-US" sz="1400" u="sng" dirty="0"/>
          </a:p>
        </p:txBody>
      </p:sp>
      <p:sp>
        <p:nvSpPr>
          <p:cNvPr id="5" name="TextBox 4"/>
          <p:cNvSpPr txBox="1"/>
          <p:nvPr/>
        </p:nvSpPr>
        <p:spPr>
          <a:xfrm>
            <a:off x="4495800" y="1381125"/>
            <a:ext cx="4343400" cy="2893100"/>
          </a:xfrm>
          <a:prstGeom prst="rect">
            <a:avLst/>
          </a:prstGeom>
          <a:noFill/>
        </p:spPr>
        <p:txBody>
          <a:bodyPr wrap="square" rtlCol="0">
            <a:spAutoFit/>
          </a:bodyPr>
          <a:lstStyle/>
          <a:p>
            <a:r>
              <a:rPr lang="en-US" sz="1400" u="sng" dirty="0" smtClean="0"/>
              <a:t>Cons</a:t>
            </a:r>
          </a:p>
          <a:p>
            <a:endParaRPr lang="en-US" sz="1400" dirty="0"/>
          </a:p>
          <a:p>
            <a:pPr marL="285750" indent="-285750">
              <a:buFont typeface="Arial" pitchFamily="34" charset="0"/>
              <a:buChar char="•"/>
            </a:pPr>
            <a:r>
              <a:rPr lang="en-US" sz="1400" dirty="0" smtClean="0"/>
              <a:t>Bidirectional Event monitoring between Swing and </a:t>
            </a:r>
            <a:r>
              <a:rPr lang="en-US" sz="1400" dirty="0" err="1" smtClean="0"/>
              <a:t>JavaFX</a:t>
            </a:r>
            <a:r>
              <a:rPr lang="en-US" sz="1400" dirty="0" smtClean="0"/>
              <a:t> is still a pain.</a:t>
            </a:r>
          </a:p>
          <a:p>
            <a:pPr marL="285750" indent="-285750">
              <a:buFont typeface="Arial" pitchFamily="34" charset="0"/>
              <a:buChar char="•"/>
            </a:pPr>
            <a:endParaRPr lang="en-US" sz="1400" dirty="0"/>
          </a:p>
          <a:p>
            <a:pPr marL="285750" indent="-285750">
              <a:buFont typeface="Arial" pitchFamily="34" charset="0"/>
              <a:buChar char="•"/>
            </a:pPr>
            <a:r>
              <a:rPr lang="en-US" sz="1400" dirty="0" err="1" smtClean="0"/>
              <a:t>JavaFX</a:t>
            </a:r>
            <a:r>
              <a:rPr lang="en-US" sz="1400" dirty="0" smtClean="0"/>
              <a:t> and Heavyweight controls still do not play nice.</a:t>
            </a:r>
          </a:p>
          <a:p>
            <a:pPr marL="285750" indent="-285750">
              <a:buFont typeface="Arial" pitchFamily="34" charset="0"/>
              <a:buChar char="•"/>
            </a:pPr>
            <a:endParaRPr lang="en-US" sz="1400" dirty="0" smtClean="0"/>
          </a:p>
          <a:p>
            <a:pPr marL="285750" indent="-285750">
              <a:buFont typeface="Arial" pitchFamily="34" charset="0"/>
              <a:buChar char="•"/>
            </a:pPr>
            <a:r>
              <a:rPr lang="en-US" sz="1400" dirty="0" smtClean="0"/>
              <a:t>Making </a:t>
            </a:r>
            <a:r>
              <a:rPr lang="en-US" sz="1400" dirty="0" err="1" smtClean="0"/>
              <a:t>JavaFX</a:t>
            </a:r>
            <a:r>
              <a:rPr lang="en-US" sz="1400" dirty="0" smtClean="0"/>
              <a:t> components reusable for Swing and pure </a:t>
            </a:r>
            <a:r>
              <a:rPr lang="en-US" sz="1400" dirty="0" err="1" smtClean="0"/>
              <a:t>JavaFX</a:t>
            </a:r>
            <a:r>
              <a:rPr lang="en-US" sz="1400" dirty="0" smtClean="0"/>
              <a:t> not so easy</a:t>
            </a:r>
          </a:p>
          <a:p>
            <a:pPr marL="285750" indent="-285750">
              <a:buFont typeface="Arial" pitchFamily="34" charset="0"/>
              <a:buChar char="•"/>
            </a:pPr>
            <a:endParaRPr lang="en-US" sz="1400" dirty="0"/>
          </a:p>
          <a:p>
            <a:pPr marL="285750" indent="-285750">
              <a:buFont typeface="Arial" pitchFamily="34" charset="0"/>
              <a:buChar char="•"/>
            </a:pPr>
            <a:r>
              <a:rPr lang="en-US" sz="1400" dirty="0" smtClean="0"/>
              <a:t>Most of what </a:t>
            </a:r>
            <a:r>
              <a:rPr lang="en-US" sz="1400" dirty="0" err="1" smtClean="0"/>
              <a:t>JavaFX</a:t>
            </a:r>
            <a:r>
              <a:rPr lang="en-US" sz="1400" dirty="0" smtClean="0"/>
              <a:t> offers is viable via combination of Swing and 3</a:t>
            </a:r>
            <a:r>
              <a:rPr lang="en-US" sz="1400" baseline="30000" dirty="0" smtClean="0"/>
              <a:t>rd</a:t>
            </a:r>
            <a:r>
              <a:rPr lang="en-US" sz="1400" dirty="0" smtClean="0"/>
              <a:t> party libraries.</a:t>
            </a:r>
            <a:endParaRPr lang="en-US" sz="1400" dirty="0"/>
          </a:p>
        </p:txBody>
      </p:sp>
      <p:sp>
        <p:nvSpPr>
          <p:cNvPr id="4" name="TextBox 3"/>
          <p:cNvSpPr txBox="1"/>
          <p:nvPr/>
        </p:nvSpPr>
        <p:spPr>
          <a:xfrm>
            <a:off x="609600" y="904875"/>
            <a:ext cx="7620000" cy="369332"/>
          </a:xfrm>
          <a:prstGeom prst="rect">
            <a:avLst/>
          </a:prstGeom>
          <a:noFill/>
        </p:spPr>
        <p:txBody>
          <a:bodyPr wrap="square" rtlCol="0">
            <a:spAutoFit/>
          </a:bodyPr>
          <a:lstStyle/>
          <a:p>
            <a:pPr algn="ctr"/>
            <a:r>
              <a:rPr lang="en-US" dirty="0" smtClean="0"/>
              <a:t>Should you add </a:t>
            </a:r>
            <a:r>
              <a:rPr lang="en-US" dirty="0" err="1" smtClean="0"/>
              <a:t>JavaFX</a:t>
            </a:r>
            <a:r>
              <a:rPr lang="en-US" dirty="0" smtClean="0"/>
              <a:t> to your Java GUI???</a:t>
            </a:r>
            <a:endParaRPr lang="en-US" dirty="0"/>
          </a:p>
        </p:txBody>
      </p:sp>
    </p:spTree>
    <p:extLst>
      <p:ext uri="{BB962C8B-B14F-4D97-AF65-F5344CB8AC3E}">
        <p14:creationId xmlns:p14="http://schemas.microsoft.com/office/powerpoint/2010/main" val="25415078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normAutofit/>
          </a:bodyPr>
          <a:lstStyle/>
          <a:p>
            <a:r>
              <a:rPr lang="en-US" dirty="0" smtClean="0">
                <a:ea typeface="ＭＳ Ｐゴシック" pitchFamily="32" charset="-128"/>
              </a:rPr>
              <a:t>Suggestions for </a:t>
            </a:r>
            <a:r>
              <a:rPr lang="en-US" dirty="0" err="1" smtClean="0">
                <a:ea typeface="ＭＳ Ｐゴシック" pitchFamily="32" charset="-128"/>
              </a:rPr>
              <a:t>JavaFX</a:t>
            </a:r>
            <a:r>
              <a:rPr lang="en-US" dirty="0" smtClean="0">
                <a:ea typeface="ＭＳ Ｐゴシック" pitchFamily="32" charset="-128"/>
              </a:rPr>
              <a:t> Adoption</a:t>
            </a:r>
          </a:p>
        </p:txBody>
      </p:sp>
      <p:sp>
        <p:nvSpPr>
          <p:cNvPr id="3" name="Rectangle 2"/>
          <p:cNvSpPr/>
          <p:nvPr/>
        </p:nvSpPr>
        <p:spPr>
          <a:xfrm>
            <a:off x="405199" y="876301"/>
            <a:ext cx="7696200" cy="4524315"/>
          </a:xfrm>
          <a:prstGeom prst="rect">
            <a:avLst/>
          </a:prstGeom>
        </p:spPr>
        <p:txBody>
          <a:bodyPr wrap="square">
            <a:spAutoFit/>
          </a:bodyPr>
          <a:lstStyle/>
          <a:p>
            <a:r>
              <a:rPr lang="en-US" dirty="0" smtClean="0"/>
              <a:t>As a </a:t>
            </a:r>
            <a:r>
              <a:rPr lang="en-US" dirty="0"/>
              <a:t>"Swing guy" I have really come to appreciate how easy Drag/Drop, Animation and GUI event handling in general is now in </a:t>
            </a:r>
            <a:r>
              <a:rPr lang="en-US" dirty="0" err="1"/>
              <a:t>JavaFX</a:t>
            </a:r>
            <a:r>
              <a:rPr lang="en-US" dirty="0" smtClean="0"/>
              <a:t>.</a:t>
            </a:r>
          </a:p>
          <a:p>
            <a:r>
              <a:rPr lang="en-US" dirty="0"/>
              <a:t> </a:t>
            </a:r>
          </a:p>
          <a:p>
            <a:r>
              <a:rPr lang="en-US" dirty="0" smtClean="0"/>
              <a:t>Implementing the interactive Drag and Drop chart controls was FUN!</a:t>
            </a:r>
          </a:p>
          <a:p>
            <a:endParaRPr lang="en-US" dirty="0"/>
          </a:p>
          <a:p>
            <a:r>
              <a:rPr lang="en-US" dirty="0" smtClean="0"/>
              <a:t>However </a:t>
            </a:r>
            <a:r>
              <a:rPr lang="en-US" dirty="0" err="1" smtClean="0"/>
              <a:t>JavaFX</a:t>
            </a:r>
            <a:r>
              <a:rPr lang="en-US" dirty="0" smtClean="0"/>
              <a:t> </a:t>
            </a:r>
            <a:r>
              <a:rPr lang="en-US" dirty="0"/>
              <a:t>upgrades to Java are mostly extra nice to </a:t>
            </a:r>
            <a:r>
              <a:rPr lang="en-US" dirty="0" smtClean="0"/>
              <a:t>haves.  To really sell the next generation of developers and convince the current generation to switch how about the following:</a:t>
            </a:r>
          </a:p>
          <a:p>
            <a:endParaRPr lang="en-US" dirty="0"/>
          </a:p>
          <a:p>
            <a:pPr marL="742950" lvl="1" indent="-285750">
              <a:buFont typeface="Arial" pitchFamily="34" charset="0"/>
              <a:buChar char="•"/>
            </a:pPr>
            <a:r>
              <a:rPr lang="en-US" dirty="0" smtClean="0"/>
              <a:t>More and better 3D rendering support</a:t>
            </a:r>
          </a:p>
          <a:p>
            <a:pPr marL="742950" lvl="1" indent="-285750">
              <a:buFont typeface="Arial" pitchFamily="34" charset="0"/>
              <a:buChar char="•"/>
            </a:pPr>
            <a:r>
              <a:rPr lang="en-US" dirty="0" smtClean="0"/>
              <a:t>Fix and Improve support for Heavyweight components for improved backward compatibility</a:t>
            </a:r>
          </a:p>
          <a:p>
            <a:pPr marL="742950" lvl="1" indent="-285750">
              <a:buFont typeface="Arial" pitchFamily="34" charset="0"/>
              <a:buChar char="•"/>
            </a:pPr>
            <a:r>
              <a:rPr lang="en-US" dirty="0"/>
              <a:t>Keep driving toward features that produce a measurable reduction in development time.  </a:t>
            </a:r>
            <a:r>
              <a:rPr lang="en-US" b="1" dirty="0"/>
              <a:t>You can’t argue with the bottom line!</a:t>
            </a:r>
          </a:p>
          <a:p>
            <a:pPr marL="742950" lvl="1" indent="-285750">
              <a:buFont typeface="Arial" pitchFamily="34" charset="0"/>
              <a:buChar char="•"/>
            </a:pPr>
            <a:endParaRPr lang="en-US" dirty="0" smtClean="0"/>
          </a:p>
          <a:p>
            <a:pPr marL="742950" lvl="1" indent="-285750">
              <a:buFont typeface="Arial" pitchFamily="34" charset="0"/>
              <a:buChar char="•"/>
            </a:pPr>
            <a:endParaRPr lang="en-US" dirty="0"/>
          </a:p>
        </p:txBody>
      </p:sp>
    </p:spTree>
    <p:extLst>
      <p:ext uri="{BB962C8B-B14F-4D97-AF65-F5344CB8AC3E}">
        <p14:creationId xmlns:p14="http://schemas.microsoft.com/office/powerpoint/2010/main" val="7250420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normAutofit/>
          </a:bodyPr>
          <a:lstStyle/>
          <a:p>
            <a:r>
              <a:rPr lang="en-US" dirty="0" smtClean="0">
                <a:ea typeface="ＭＳ Ｐゴシック" pitchFamily="32" charset="-128"/>
              </a:rPr>
              <a:t>Appendix of Links</a:t>
            </a:r>
          </a:p>
        </p:txBody>
      </p:sp>
      <p:sp>
        <p:nvSpPr>
          <p:cNvPr id="3" name="Rectangle 2"/>
          <p:cNvSpPr/>
          <p:nvPr/>
        </p:nvSpPr>
        <p:spPr>
          <a:xfrm>
            <a:off x="729049" y="1200150"/>
            <a:ext cx="7696200" cy="3693319"/>
          </a:xfrm>
          <a:prstGeom prst="rect">
            <a:avLst/>
          </a:prstGeom>
        </p:spPr>
        <p:txBody>
          <a:bodyPr wrap="square">
            <a:spAutoFit/>
          </a:bodyPr>
          <a:lstStyle/>
          <a:p>
            <a:pPr lvl="1"/>
            <a:r>
              <a:rPr lang="en-US" dirty="0" smtClean="0"/>
              <a:t>Goddard Space Flight Center Portal</a:t>
            </a:r>
          </a:p>
          <a:p>
            <a:pPr lvl="1"/>
            <a:r>
              <a:rPr lang="en-US" dirty="0" smtClean="0">
                <a:hlinkClick r:id="rId3"/>
              </a:rPr>
              <a:t>http</a:t>
            </a:r>
            <a:r>
              <a:rPr lang="en-US" dirty="0">
                <a:hlinkClick r:id="rId3"/>
              </a:rPr>
              <a:t>://www.nasa.gov/centers/goddard/home/index.html#.</a:t>
            </a:r>
            <a:r>
              <a:rPr lang="en-US" dirty="0" smtClean="0">
                <a:hlinkClick r:id="rId3"/>
              </a:rPr>
              <a:t>Ufh0KW2f2HM</a:t>
            </a:r>
            <a:endParaRPr lang="en-US" dirty="0" smtClean="0"/>
          </a:p>
          <a:p>
            <a:pPr lvl="1"/>
            <a:endParaRPr lang="en-US" dirty="0" smtClean="0"/>
          </a:p>
          <a:p>
            <a:pPr lvl="1"/>
            <a:r>
              <a:rPr lang="en-US" dirty="0" smtClean="0"/>
              <a:t>GEONS Technical Site</a:t>
            </a:r>
          </a:p>
          <a:p>
            <a:pPr lvl="1"/>
            <a:r>
              <a:rPr lang="en-US" dirty="0">
                <a:hlinkClick r:id="rId4"/>
              </a:rPr>
              <a:t>http://</a:t>
            </a:r>
            <a:r>
              <a:rPr lang="en-US" dirty="0" smtClean="0">
                <a:hlinkClick r:id="rId4"/>
              </a:rPr>
              <a:t>techtransfer.gsfc.nasa.gov/ft_tech_geons.shtm</a:t>
            </a:r>
            <a:endParaRPr lang="en-US" dirty="0" smtClean="0"/>
          </a:p>
          <a:p>
            <a:pPr lvl="1"/>
            <a:endParaRPr lang="en-US" dirty="0"/>
          </a:p>
          <a:p>
            <a:pPr lvl="1"/>
            <a:r>
              <a:rPr lang="en-US" dirty="0" smtClean="0"/>
              <a:t>MMS Mission Site</a:t>
            </a:r>
          </a:p>
          <a:p>
            <a:pPr lvl="1"/>
            <a:r>
              <a:rPr lang="en-US" dirty="0">
                <a:hlinkClick r:id="rId5"/>
              </a:rPr>
              <a:t>http://mms.gsfc.nasa.gov</a:t>
            </a:r>
            <a:r>
              <a:rPr lang="en-US" dirty="0" smtClean="0">
                <a:hlinkClick r:id="rId5"/>
              </a:rPr>
              <a:t>/</a:t>
            </a:r>
            <a:endParaRPr lang="en-US" dirty="0" smtClean="0"/>
          </a:p>
          <a:p>
            <a:pPr lvl="1"/>
            <a:endParaRPr lang="en-US" dirty="0"/>
          </a:p>
          <a:p>
            <a:pPr lvl="1"/>
            <a:r>
              <a:rPr lang="en-US" dirty="0" smtClean="0"/>
              <a:t>ai Solutions, </a:t>
            </a:r>
            <a:r>
              <a:rPr lang="en-US" dirty="0" err="1" smtClean="0"/>
              <a:t>Inc</a:t>
            </a:r>
            <a:endParaRPr lang="en-US" dirty="0" smtClean="0"/>
          </a:p>
          <a:p>
            <a:pPr lvl="1"/>
            <a:r>
              <a:rPr lang="en-US" dirty="0">
                <a:hlinkClick r:id="rId6"/>
              </a:rPr>
              <a:t>http://www.ai-solutions.com</a:t>
            </a:r>
            <a:r>
              <a:rPr lang="en-US" dirty="0" smtClean="0">
                <a:hlinkClick r:id="rId6"/>
              </a:rPr>
              <a:t>/</a:t>
            </a:r>
            <a:endParaRPr lang="en-US" dirty="0" smtClean="0"/>
          </a:p>
          <a:p>
            <a:pPr lvl="1"/>
            <a:endParaRPr lang="en-US" dirty="0"/>
          </a:p>
        </p:txBody>
      </p:sp>
    </p:spTree>
    <p:extLst>
      <p:ext uri="{BB962C8B-B14F-4D97-AF65-F5344CB8AC3E}">
        <p14:creationId xmlns:p14="http://schemas.microsoft.com/office/powerpoint/2010/main" val="6103169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7" y="0"/>
            <a:ext cx="9105505" cy="5143500"/>
          </a:xfrm>
          <a:prstGeom prst="rect">
            <a:avLst/>
          </a:prstGeom>
        </p:spPr>
      </p:pic>
    </p:spTree>
    <p:extLst>
      <p:ext uri="{BB962C8B-B14F-4D97-AF65-F5344CB8AC3E}">
        <p14:creationId xmlns:p14="http://schemas.microsoft.com/office/powerpoint/2010/main" val="351062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14" y="0"/>
            <a:ext cx="9069972" cy="5143500"/>
          </a:xfrm>
          <a:prstGeom prst="rect">
            <a:avLst/>
          </a:prstGeom>
        </p:spPr>
      </p:pic>
    </p:spTree>
    <p:extLst>
      <p:ext uri="{BB962C8B-B14F-4D97-AF65-F5344CB8AC3E}">
        <p14:creationId xmlns:p14="http://schemas.microsoft.com/office/powerpoint/2010/main" val="405921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00"/>
            <a:ext cx="9144000" cy="4862499"/>
          </a:xfrm>
          <a:prstGeom prst="rect">
            <a:avLst/>
          </a:prstGeom>
        </p:spPr>
      </p:pic>
    </p:spTree>
    <p:extLst>
      <p:ext uri="{BB962C8B-B14F-4D97-AF65-F5344CB8AC3E}">
        <p14:creationId xmlns:p14="http://schemas.microsoft.com/office/powerpoint/2010/main" val="20767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03064"/>
            <a:ext cx="8229600" cy="3394472"/>
          </a:xfrm>
        </p:spPr>
        <p:txBody>
          <a:bodyPr/>
          <a:lstStyle/>
          <a:p>
            <a:pPr marL="60325" indent="0" algn="ctr" eaLnBrk="0" hangingPunct="0">
              <a:spcBef>
                <a:spcPct val="0"/>
              </a:spcBef>
              <a:buNone/>
            </a:pPr>
            <a:r>
              <a:rPr lang="en-US" sz="4400" b="1" dirty="0" smtClean="0">
                <a:solidFill>
                  <a:schemeClr val="tx2"/>
                </a:solidFill>
                <a:latin typeface="+mj-lt"/>
                <a:ea typeface="+mj-ea"/>
                <a:cs typeface="+mj-cs"/>
              </a:rPr>
              <a:t>Freight Management with </a:t>
            </a:r>
            <a:r>
              <a:rPr lang="en-US" sz="4400" b="1" dirty="0" err="1" smtClean="0">
                <a:solidFill>
                  <a:schemeClr val="tx2"/>
                </a:solidFill>
                <a:latin typeface="+mj-lt"/>
                <a:ea typeface="+mj-ea"/>
                <a:cs typeface="+mj-cs"/>
              </a:rPr>
              <a:t>JavaFX</a:t>
            </a:r>
            <a:r>
              <a:rPr lang="en-US" sz="4400" b="1" dirty="0" smtClean="0">
                <a:solidFill>
                  <a:schemeClr val="tx2"/>
                </a:solidFill>
                <a:latin typeface="+mj-lt"/>
                <a:ea typeface="+mj-ea"/>
                <a:cs typeface="+mj-cs"/>
              </a:rPr>
              <a:t> on the NetBeans Rich Client Platform</a:t>
            </a:r>
          </a:p>
          <a:p>
            <a:pPr algn="ctr" eaLnBrk="0" hangingPunct="0">
              <a:spcBef>
                <a:spcPct val="0"/>
              </a:spcBef>
            </a:pPr>
            <a:endParaRPr lang="en-US" sz="2400" b="1" dirty="0" smtClean="0">
              <a:solidFill>
                <a:schemeClr val="tx2"/>
              </a:solidFill>
              <a:latin typeface="+mj-lt"/>
              <a:ea typeface="+mj-ea"/>
              <a:cs typeface="+mj-cs"/>
            </a:endParaRPr>
          </a:p>
          <a:p>
            <a:pPr marL="60325" indent="0" algn="ctr" eaLnBrk="0" hangingPunct="0">
              <a:spcBef>
                <a:spcPct val="0"/>
              </a:spcBef>
              <a:buNone/>
            </a:pPr>
            <a:r>
              <a:rPr lang="en-US" sz="2400" b="1" dirty="0" smtClean="0">
                <a:solidFill>
                  <a:schemeClr val="tx2"/>
                </a:solidFill>
                <a:latin typeface="+mj-lt"/>
                <a:ea typeface="+mj-ea"/>
                <a:cs typeface="+mj-cs"/>
              </a:rPr>
              <a:t>Rob </a:t>
            </a:r>
            <a:br>
              <a:rPr lang="en-US" sz="2400" b="1" dirty="0" smtClean="0">
                <a:solidFill>
                  <a:schemeClr val="tx2"/>
                </a:solidFill>
                <a:latin typeface="+mj-lt"/>
                <a:ea typeface="+mj-ea"/>
                <a:cs typeface="+mj-cs"/>
              </a:rPr>
            </a:br>
            <a:r>
              <a:rPr lang="en-US" sz="2400" b="1" dirty="0" err="1" smtClean="0">
                <a:solidFill>
                  <a:schemeClr val="tx2"/>
                </a:solidFill>
                <a:latin typeface="+mj-lt"/>
                <a:ea typeface="+mj-ea"/>
                <a:cs typeface="+mj-cs"/>
              </a:rPr>
              <a:t>Terpilowski</a:t>
            </a:r>
            <a:endParaRPr lang="en-US" sz="2400" b="1" dirty="0" smtClean="0">
              <a:solidFill>
                <a:schemeClr val="tx2"/>
              </a:solidFill>
              <a:latin typeface="+mj-lt"/>
              <a:ea typeface="+mj-ea"/>
              <a:cs typeface="+mj-cs"/>
            </a:endParaRPr>
          </a:p>
          <a:p>
            <a:pPr algn="ctr" eaLnBrk="0" hangingPunct="0">
              <a:spcBef>
                <a:spcPct val="0"/>
              </a:spcBef>
            </a:pPr>
            <a:r>
              <a:rPr lang="en-US" sz="2400" b="1" dirty="0" smtClean="0">
                <a:solidFill>
                  <a:schemeClr val="tx2"/>
                </a:solidFill>
                <a:latin typeface="+mj-lt"/>
                <a:ea typeface="+mj-ea"/>
                <a:cs typeface="+mj-cs"/>
              </a:rPr>
              <a:t>  Lynden, Inc.</a:t>
            </a:r>
            <a:endParaRPr lang="en-US" sz="2400" b="1" dirty="0">
              <a:solidFill>
                <a:schemeClr val="tx2"/>
              </a:solidFill>
              <a:latin typeface="+mj-lt"/>
              <a:ea typeface="+mj-ea"/>
              <a:cs typeface="+mj-cs"/>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1" y="3086100"/>
            <a:ext cx="3505200" cy="1521214"/>
          </a:xfrm>
          <a:prstGeom prst="rect">
            <a:avLst/>
          </a:prstGeom>
          <a:effectLst>
            <a:outerShdw blurRad="342900" dist="50800" dir="5400000" algn="ctr" rotWithShape="0">
              <a:srgbClr val="000000">
                <a:alpha val="82000"/>
              </a:srgbClr>
            </a:outerShdw>
          </a:effec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0864" y="3086100"/>
            <a:ext cx="2704380" cy="1521214"/>
          </a:xfrm>
          <a:prstGeom prst="rect">
            <a:avLst/>
          </a:prstGeom>
          <a:effectLst>
            <a:outerShdw blurRad="342900" dist="50800" dir="5400000" algn="ctr" rotWithShape="0">
              <a:srgbClr val="000000">
                <a:alpha val="82000"/>
              </a:srgbClr>
            </a:outerShdw>
          </a:effectLst>
        </p:spPr>
      </p:pic>
    </p:spTree>
    <p:extLst>
      <p:ext uri="{BB962C8B-B14F-4D97-AF65-F5344CB8AC3E}">
        <p14:creationId xmlns:p14="http://schemas.microsoft.com/office/powerpoint/2010/main" val="416445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2525" y="1794935"/>
            <a:ext cx="6081713" cy="1853140"/>
          </a:xfrm>
        </p:spPr>
        <p:txBody>
          <a:bodyPr/>
          <a:lstStyle/>
          <a:p>
            <a:r>
              <a:rPr lang="en-US" sz="3600" dirty="0"/>
              <a:t/>
            </a:r>
            <a:br>
              <a:rPr lang="en-US" sz="3600" dirty="0"/>
            </a:br>
            <a:r>
              <a:rPr lang="en-US" sz="3600" dirty="0" smtClean="0"/>
              <a:t>Practical Pros &amp; Cons </a:t>
            </a:r>
            <a:br>
              <a:rPr lang="en-US" sz="3600" dirty="0" smtClean="0"/>
            </a:br>
            <a:r>
              <a:rPr lang="en-US" sz="3600" dirty="0" smtClean="0"/>
              <a:t>of Replacing </a:t>
            </a:r>
            <a:r>
              <a:rPr lang="en-US" sz="3600" dirty="0"/>
              <a:t>Swing </a:t>
            </a:r>
            <a:r>
              <a:rPr lang="en-US" sz="3600" dirty="0" smtClean="0"/>
              <a:t>with </a:t>
            </a:r>
            <a:r>
              <a:rPr lang="en-US" sz="3600" dirty="0" err="1" smtClean="0"/>
              <a:t>JavaFX</a:t>
            </a:r>
            <a:r>
              <a:rPr lang="en-US" sz="3600" dirty="0" smtClean="0"/>
              <a:t> in </a:t>
            </a:r>
            <a:r>
              <a:rPr lang="en-US" sz="3600" dirty="0"/>
              <a:t>Existing Applications</a:t>
            </a:r>
            <a:br>
              <a:rPr lang="en-US" sz="3600" dirty="0"/>
            </a:br>
            <a:endParaRPr lang="en-US" sz="3600" dirty="0"/>
          </a:p>
        </p:txBody>
      </p:sp>
    </p:spTree>
    <p:extLst>
      <p:ext uri="{BB962C8B-B14F-4D97-AF65-F5344CB8AC3E}">
        <p14:creationId xmlns:p14="http://schemas.microsoft.com/office/powerpoint/2010/main" val="225535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8600" y="0"/>
            <a:ext cx="3352800" cy="708422"/>
          </a:xfrm>
        </p:spPr>
        <p:txBody>
          <a:bodyPr/>
          <a:lstStyle/>
          <a:p>
            <a:pPr algn="l"/>
            <a:r>
              <a:rPr lang="en-US" dirty="0" smtClean="0"/>
              <a:t>About Me</a:t>
            </a:r>
            <a:endParaRPr lang="en-US" dirty="0"/>
          </a:p>
        </p:txBody>
      </p:sp>
      <p:sp>
        <p:nvSpPr>
          <p:cNvPr id="3" name="Content Placeholder 2"/>
          <p:cNvSpPr>
            <a:spLocks noGrp="1"/>
          </p:cNvSpPr>
          <p:nvPr>
            <p:ph idx="1"/>
          </p:nvPr>
        </p:nvSpPr>
        <p:spPr>
          <a:xfrm>
            <a:off x="381000" y="857251"/>
            <a:ext cx="8229600" cy="3394472"/>
          </a:xfrm>
        </p:spPr>
        <p:txBody>
          <a:bodyPr/>
          <a:lstStyle/>
          <a:p>
            <a:pPr marL="457200" indent="-457200">
              <a:buFont typeface="Arial" pitchFamily="34" charset="0"/>
              <a:buChar char="•"/>
            </a:pPr>
            <a:endParaRPr lang="en-US" dirty="0" smtClean="0"/>
          </a:p>
          <a:p>
            <a:pPr marL="457200" indent="-457200">
              <a:buFont typeface="Arial" pitchFamily="34" charset="0"/>
              <a:buChar char="•"/>
            </a:pPr>
            <a:r>
              <a:rPr lang="en-US" dirty="0" smtClean="0"/>
              <a:t>Application Architect at Lynden, Inc.</a:t>
            </a:r>
          </a:p>
          <a:p>
            <a:pPr marL="457200" indent="-457200">
              <a:buFont typeface="Arial" pitchFamily="34" charset="0"/>
              <a:buChar char="•"/>
            </a:pPr>
            <a:endParaRPr lang="en-US" dirty="0" smtClean="0"/>
          </a:p>
          <a:p>
            <a:pPr marL="457200" indent="-457200">
              <a:buFont typeface="Arial" pitchFamily="34" charset="0"/>
              <a:buChar char="•"/>
            </a:pPr>
            <a:r>
              <a:rPr lang="en-US" dirty="0" smtClean="0"/>
              <a:t>Technical lead for our freight planning and management application, “FMS”. </a:t>
            </a:r>
            <a:endParaRPr lang="en-US" dirty="0"/>
          </a:p>
        </p:txBody>
      </p:sp>
    </p:spTree>
    <p:extLst>
      <p:ext uri="{BB962C8B-B14F-4D97-AF65-F5344CB8AC3E}">
        <p14:creationId xmlns:p14="http://schemas.microsoft.com/office/powerpoint/2010/main" val="19461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52" y="1245088"/>
            <a:ext cx="6219508" cy="2686050"/>
          </a:xfrm>
          <a:prstGeom prst="rect">
            <a:avLst/>
          </a:prstGeom>
          <a:effectLst>
            <a:outerShdw blurRad="342900" dist="50800" dir="5400000" algn="ctr" rotWithShape="0">
              <a:srgbClr val="000000">
                <a:alpha val="82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731" y="1171884"/>
            <a:ext cx="6189204" cy="3086100"/>
          </a:xfrm>
          <a:prstGeom prst="rect">
            <a:avLst/>
          </a:prstGeom>
          <a:effectLst>
            <a:outerShdw blurRad="342900" dist="50800" dir="5400000" algn="ctr" rotWithShape="0">
              <a:srgbClr val="000000">
                <a:alpha val="82000"/>
              </a:srgbClr>
            </a:outerShdw>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005" y="1167783"/>
            <a:ext cx="5722721" cy="3216762"/>
          </a:xfrm>
          <a:prstGeom prst="rect">
            <a:avLst/>
          </a:prstGeom>
          <a:effectLst>
            <a:outerShdw blurRad="342900" dist="50800" dir="5400000" algn="ctr" rotWithShape="0">
              <a:srgbClr val="000000">
                <a:alpha val="82000"/>
              </a:srgbClr>
            </a:outerShdw>
          </a:effec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1769" y="1170882"/>
            <a:ext cx="5878882" cy="2834462"/>
          </a:xfrm>
          <a:prstGeom prst="rect">
            <a:avLst/>
          </a:prstGeom>
          <a:effectLst>
            <a:outerShdw blurRad="342900" dist="50800" dir="5400000" algn="ctr" rotWithShape="0">
              <a:srgbClr val="000000">
                <a:alpha val="82000"/>
              </a:srgbClr>
            </a:outerShdw>
          </a:effectLst>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0977" y="1205440"/>
            <a:ext cx="5891012" cy="2840309"/>
          </a:xfrm>
          <a:prstGeom prst="rect">
            <a:avLst/>
          </a:prstGeom>
          <a:effectLst>
            <a:outerShdw blurRad="342900" dist="50800" dir="5400000" algn="ctr" rotWithShape="0">
              <a:srgbClr val="000000">
                <a:alpha val="83000"/>
              </a:srgbClr>
            </a:outerShdw>
          </a:effec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731" y="1152383"/>
            <a:ext cx="6225138" cy="2698806"/>
          </a:xfrm>
          <a:prstGeom prst="rect">
            <a:avLst/>
          </a:prstGeom>
          <a:effectLst>
            <a:outerShdw blurRad="342900" dist="50800" dir="5400000" algn="ctr" rotWithShape="0">
              <a:srgbClr val="000000">
                <a:alpha val="83000"/>
              </a:srgbClr>
            </a:outerShdw>
          </a:effectLst>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71099" y="953741"/>
            <a:ext cx="2424651" cy="457200"/>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50667" y="1913570"/>
            <a:ext cx="2389917" cy="36616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06751" y="1468091"/>
            <a:ext cx="1809089" cy="352195"/>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56164" y="2396214"/>
            <a:ext cx="1265706" cy="373276"/>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689658" y="2870066"/>
            <a:ext cx="2408188" cy="314600"/>
          </a:xfrm>
          <a:prstGeom prst="rect">
            <a:avLst/>
          </a:prstGeom>
        </p:spPr>
      </p:pic>
      <p:pic>
        <p:nvPicPr>
          <p:cNvPr id="19" name="Picture 1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85226" y="3283653"/>
            <a:ext cx="2155226" cy="373276"/>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611400" y="3741878"/>
            <a:ext cx="2417999" cy="373276"/>
          </a:xfrm>
          <a:prstGeom prst="rect">
            <a:avLst/>
          </a:prstGeom>
        </p:spPr>
      </p:pic>
      <p:sp>
        <p:nvSpPr>
          <p:cNvPr id="21" name="TextBox 20"/>
          <p:cNvSpPr txBox="1"/>
          <p:nvPr/>
        </p:nvSpPr>
        <p:spPr>
          <a:xfrm>
            <a:off x="4201396" y="57151"/>
            <a:ext cx="4442242" cy="584775"/>
          </a:xfrm>
          <a:prstGeom prst="rect">
            <a:avLst/>
          </a:prstGeom>
          <a:noFill/>
        </p:spPr>
        <p:txBody>
          <a:bodyPr wrap="none" rtlCol="0">
            <a:spAutoFit/>
          </a:bodyPr>
          <a:lstStyle/>
          <a:p>
            <a:r>
              <a:rPr lang="en-US" sz="3200" b="1" dirty="0" smtClean="0"/>
              <a:t>Operating Companies</a:t>
            </a:r>
            <a:endParaRPr lang="en-US" sz="3200" b="1" dirty="0"/>
          </a:p>
        </p:txBody>
      </p:sp>
    </p:spTree>
    <p:extLst>
      <p:ext uri="{BB962C8B-B14F-4D97-AF65-F5344CB8AC3E}">
        <p14:creationId xmlns:p14="http://schemas.microsoft.com/office/powerpoint/2010/main" val="228465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xit" presetSubtype="0" fill="hold" nodeType="withEffect">
                                  <p:stCondLst>
                                    <p:cond delay="20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ntr" presetSubtype="0" fill="hold" nodeType="withEffect">
                                  <p:stCondLst>
                                    <p:cond delay="20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2500"/>
                            </p:stCondLst>
                            <p:childTnLst>
                              <p:par>
                                <p:cTn id="33" presetID="10" presetClass="exit" presetSubtype="0" fill="hold" nodeType="afterEffect">
                                  <p:stCondLst>
                                    <p:cond delay="200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ntr" presetSubtype="0" fill="hold" nodeType="withEffect">
                                  <p:stCondLst>
                                    <p:cond delay="200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par>
                          <p:cTn id="39" fill="hold">
                            <p:stCondLst>
                              <p:cond delay="5000"/>
                            </p:stCondLst>
                            <p:childTnLst>
                              <p:par>
                                <p:cTn id="40" presetID="10" presetClass="exit" presetSubtype="0" fill="hold" nodeType="afterEffect">
                                  <p:stCondLst>
                                    <p:cond delay="2000"/>
                                  </p:stCondLst>
                                  <p:childTnLst>
                                    <p:animEffect transition="out" filter="fade">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par>
                                <p:cTn id="43" presetID="10" presetClass="entr" presetSubtype="0" fill="hold" nodeType="withEffect">
                                  <p:stCondLst>
                                    <p:cond delay="200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par>
                          <p:cTn id="46" fill="hold">
                            <p:stCondLst>
                              <p:cond delay="7500"/>
                            </p:stCondLst>
                            <p:childTnLst>
                              <p:par>
                                <p:cTn id="47" presetID="10" presetClass="exit" presetSubtype="0" fill="hold" nodeType="afterEffect">
                                  <p:stCondLst>
                                    <p:cond delay="2000"/>
                                  </p:stCondLst>
                                  <p:childTnLst>
                                    <p:animEffect transition="out" filter="fade">
                                      <p:cBhvr>
                                        <p:cTn id="48" dur="500"/>
                                        <p:tgtEl>
                                          <p:spTgt spid="8"/>
                                        </p:tgtEl>
                                      </p:cBhvr>
                                    </p:animEffect>
                                    <p:set>
                                      <p:cBhvr>
                                        <p:cTn id="49" dur="1" fill="hold">
                                          <p:stCondLst>
                                            <p:cond delay="499"/>
                                          </p:stCondLst>
                                        </p:cTn>
                                        <p:tgtEl>
                                          <p:spTgt spid="8"/>
                                        </p:tgtEl>
                                        <p:attrNameLst>
                                          <p:attrName>style.visibility</p:attrName>
                                        </p:attrNameLst>
                                      </p:cBhvr>
                                      <p:to>
                                        <p:strVal val="hidden"/>
                                      </p:to>
                                    </p:set>
                                  </p:childTnLst>
                                </p:cTn>
                              </p:par>
                              <p:par>
                                <p:cTn id="50" presetID="10" presetClass="entr" presetSubtype="0" fill="hold" nodeType="withEffect">
                                  <p:stCondLst>
                                    <p:cond delay="200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par>
                          <p:cTn id="53" fill="hold">
                            <p:stCondLst>
                              <p:cond delay="10000"/>
                            </p:stCondLst>
                            <p:childTnLst>
                              <p:par>
                                <p:cTn id="54" presetID="10" presetClass="exit" presetSubtype="0" fill="hold" nodeType="afterEffect">
                                  <p:stCondLst>
                                    <p:cond delay="200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par>
                                <p:cTn id="57" presetID="10" presetClass="entr" presetSubtype="0" fill="hold" nodeType="withEffect">
                                  <p:stCondLst>
                                    <p:cond delay="200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57150"/>
            <a:ext cx="6400800" cy="479822"/>
          </a:xfrm>
        </p:spPr>
        <p:txBody>
          <a:bodyPr/>
          <a:lstStyle/>
          <a:p>
            <a:r>
              <a:rPr lang="en-US" dirty="0" smtClean="0"/>
              <a:t>The Problem</a:t>
            </a:r>
            <a:endParaRPr lang="en-US" dirty="0"/>
          </a:p>
        </p:txBody>
      </p:sp>
      <p:sp>
        <p:nvSpPr>
          <p:cNvPr id="3" name="Content Placeholder 2"/>
          <p:cNvSpPr>
            <a:spLocks noGrp="1"/>
          </p:cNvSpPr>
          <p:nvPr>
            <p:ph idx="1"/>
          </p:nvPr>
        </p:nvSpPr>
        <p:spPr>
          <a:xfrm>
            <a:off x="2514600" y="742950"/>
            <a:ext cx="4038600" cy="514350"/>
          </a:xfrm>
        </p:spPr>
        <p:txBody>
          <a:bodyPr/>
          <a:lstStyle/>
          <a:p>
            <a:r>
              <a:rPr lang="en-US" b="1" dirty="0" smtClean="0"/>
              <a:t>Where’s my freight???</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247013"/>
            <a:ext cx="6096000" cy="3383280"/>
          </a:xfrm>
          <a:prstGeom prst="rect">
            <a:avLst/>
          </a:prstGeom>
          <a:effectLst>
            <a:outerShdw blurRad="342900" dist="50800" dir="5400000" algn="ctr" rotWithShape="0">
              <a:srgbClr val="000000">
                <a:alpha val="82000"/>
              </a:srgbClr>
            </a:outerShdw>
          </a:effectLst>
        </p:spPr>
      </p:pic>
    </p:spTree>
    <p:extLst>
      <p:ext uri="{BB962C8B-B14F-4D97-AF65-F5344CB8AC3E}">
        <p14:creationId xmlns:p14="http://schemas.microsoft.com/office/powerpoint/2010/main" val="165596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026" name="Picture 2" descr="image10.png (1448×87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85800"/>
            <a:ext cx="8888479" cy="40421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07809" y="142409"/>
            <a:ext cx="7311040" cy="523220"/>
          </a:xfrm>
          <a:prstGeom prst="rect">
            <a:avLst/>
          </a:prstGeom>
          <a:noFill/>
        </p:spPr>
        <p:txBody>
          <a:bodyPr wrap="none" rtlCol="0">
            <a:spAutoFit/>
          </a:bodyPr>
          <a:lstStyle/>
          <a:p>
            <a:r>
              <a:rPr lang="en-US" sz="2800" b="1" dirty="0" smtClean="0"/>
              <a:t>Freight Management RCP App with Swing</a:t>
            </a:r>
            <a:endParaRPr lang="en-US" sz="2800" b="1" dirty="0"/>
          </a:p>
        </p:txBody>
      </p:sp>
    </p:spTree>
    <p:extLst>
      <p:ext uri="{BB962C8B-B14F-4D97-AF65-F5344CB8AC3E}">
        <p14:creationId xmlns:p14="http://schemas.microsoft.com/office/powerpoint/2010/main" val="415472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100" y="152400"/>
            <a:ext cx="5715000" cy="479822"/>
          </a:xfrm>
        </p:spPr>
        <p:txBody>
          <a:bodyPr/>
          <a:lstStyle/>
          <a:p>
            <a:r>
              <a:rPr lang="en-US" dirty="0" smtClean="0"/>
              <a:t>Extreme Makeovers</a:t>
            </a:r>
            <a:endParaRPr lang="en-US" dirty="0"/>
          </a:p>
        </p:txBody>
      </p:sp>
      <p:pic>
        <p:nvPicPr>
          <p:cNvPr id="1026" name="Picture 2" descr="http://upload.wikimedia.org/wikipedia/commons/b/b9/Javafx_logo_col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368455"/>
            <a:ext cx="563880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90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eaLnBrk="0" hangingPunct="0">
              <a:spcBef>
                <a:spcPct val="0"/>
              </a:spcBef>
            </a:pPr>
            <a:endParaRPr lang="en-US" sz="4400" b="1" dirty="0">
              <a:solidFill>
                <a:schemeClr val="tx2"/>
              </a:solidFill>
              <a:latin typeface="+mj-lt"/>
              <a:ea typeface="+mj-ea"/>
              <a:cs typeface="+mj-cs"/>
            </a:endParaRPr>
          </a:p>
        </p:txBody>
      </p:sp>
      <p:sp>
        <p:nvSpPr>
          <p:cNvPr id="2" name="Rectangle 1"/>
          <p:cNvSpPr/>
          <p:nvPr/>
        </p:nvSpPr>
        <p:spPr bwMode="auto">
          <a:xfrm>
            <a:off x="0" y="0"/>
            <a:ext cx="9144000" cy="5143500"/>
          </a:xfrm>
          <a:prstGeom prst="rect">
            <a:avLst/>
          </a:prstGeom>
          <a:solidFill>
            <a:schemeClr val="tx1">
              <a:lumMod val="95000"/>
              <a:lumOff val="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2400" b="0" i="0" u="none" strike="noStrike" cap="none" normalizeH="0" baseline="0" smtClean="0">
              <a:ln>
                <a:noFill/>
              </a:ln>
              <a:solidFill>
                <a:schemeClr val="bg1"/>
              </a:solidFill>
              <a:effectLst/>
              <a:latin typeface="Arial" charset="0"/>
            </a:endParaRPr>
          </a:p>
        </p:txBody>
      </p:sp>
      <p:pic>
        <p:nvPicPr>
          <p:cNvPr id="1026" name="Picture 2" descr="http://rterp.files.wordpress.com/2013/02/imag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1" y="88085"/>
            <a:ext cx="9105870" cy="4820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52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9144000" cy="5143500"/>
          </a:xfrm>
          <a:prstGeom prst="rect">
            <a:avLst/>
          </a:prstGeom>
          <a:solidFill>
            <a:schemeClr val="tx1">
              <a:lumMod val="95000"/>
              <a:lumOff val="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2400" b="0" i="0" u="none" strike="noStrike" cap="none" normalizeH="0" baseline="0" smtClean="0">
              <a:ln>
                <a:noFill/>
              </a:ln>
              <a:solidFill>
                <a:schemeClr val="bg1"/>
              </a:solidFill>
              <a:effectLst/>
              <a:latin typeface="Arial" charset="0"/>
            </a:endParaRPr>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http://rterp.files.wordpress.com/2012/10/image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57344"/>
            <a:ext cx="9171825"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91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98" y="685800"/>
            <a:ext cx="9021939"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99126" y="114300"/>
            <a:ext cx="6514925" cy="523220"/>
          </a:xfrm>
          <a:prstGeom prst="rect">
            <a:avLst/>
          </a:prstGeom>
          <a:noFill/>
        </p:spPr>
        <p:txBody>
          <a:bodyPr wrap="none" rtlCol="0">
            <a:spAutoFit/>
          </a:bodyPr>
          <a:lstStyle/>
          <a:p>
            <a:r>
              <a:rPr lang="en-US" sz="2800" b="1" dirty="0" err="1" smtClean="0"/>
              <a:t>JavaFX</a:t>
            </a:r>
            <a:r>
              <a:rPr lang="en-US" sz="2800" b="1" dirty="0" smtClean="0"/>
              <a:t> UI Design with Scene Builder</a:t>
            </a:r>
            <a:endParaRPr lang="en-US" sz="2800" b="1" dirty="0"/>
          </a:p>
        </p:txBody>
      </p:sp>
    </p:spTree>
    <p:extLst>
      <p:ext uri="{BB962C8B-B14F-4D97-AF65-F5344CB8AC3E}">
        <p14:creationId xmlns:p14="http://schemas.microsoft.com/office/powerpoint/2010/main" val="291910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171450"/>
            <a:ext cx="6705600" cy="857250"/>
          </a:xfrm>
        </p:spPr>
        <p:txBody>
          <a:bodyPr/>
          <a:lstStyle/>
          <a:p>
            <a:r>
              <a:rPr lang="en-US" sz="2800" b="1" dirty="0" smtClean="0"/>
              <a:t>Adding </a:t>
            </a:r>
            <a:r>
              <a:rPr lang="en-US" sz="2800" b="1" dirty="0" err="1" smtClean="0"/>
              <a:t>JavaFX</a:t>
            </a:r>
            <a:r>
              <a:rPr lang="en-US" sz="2800" b="1" dirty="0" smtClean="0"/>
              <a:t> to the Swing UI</a:t>
            </a:r>
            <a:endParaRPr lang="en-US" sz="2800" b="1" dirty="0"/>
          </a:p>
        </p:txBody>
      </p:sp>
      <p:sp>
        <p:nvSpPr>
          <p:cNvPr id="4" name="TextBox 3"/>
          <p:cNvSpPr txBox="1"/>
          <p:nvPr/>
        </p:nvSpPr>
        <p:spPr>
          <a:xfrm>
            <a:off x="223619" y="123826"/>
            <a:ext cx="8725466" cy="4893647"/>
          </a:xfrm>
          <a:prstGeom prst="rect">
            <a:avLst/>
          </a:prstGeom>
          <a:solidFill>
            <a:schemeClr val="bg1"/>
          </a:solidFill>
        </p:spPr>
        <p:txBody>
          <a:bodyPr wrap="none" rtlCol="0">
            <a:spAutoFit/>
          </a:bodyPr>
          <a:lstStyle/>
          <a:p>
            <a:r>
              <a:rPr lang="en-US" sz="1200" b="1" i="1" dirty="0">
                <a:latin typeface="Courier" pitchFamily="49" charset="0"/>
              </a:rPr>
              <a:t> </a:t>
            </a:r>
            <a:endParaRPr lang="en-US" sz="1200" b="1" i="1" dirty="0" smtClean="0">
              <a:latin typeface="Courier" pitchFamily="49" charset="0"/>
            </a:endParaRPr>
          </a:p>
          <a:p>
            <a:r>
              <a:rPr lang="en-US" sz="1200" dirty="0" smtClean="0">
                <a:latin typeface="Courier" pitchFamily="49" charset="0"/>
              </a:rPr>
              <a:t>public </a:t>
            </a:r>
            <a:r>
              <a:rPr lang="en-US" sz="1200" dirty="0" err="1">
                <a:latin typeface="Courier" pitchFamily="49" charset="0"/>
              </a:rPr>
              <a:t>FXPlanningTopComponent</a:t>
            </a:r>
            <a:r>
              <a:rPr lang="en-US" sz="1200" dirty="0">
                <a:latin typeface="Courier" pitchFamily="49" charset="0"/>
              </a:rPr>
              <a:t>() {</a:t>
            </a:r>
          </a:p>
          <a:p>
            <a:r>
              <a:rPr lang="en-US" sz="1200" dirty="0">
                <a:latin typeface="Courier" pitchFamily="49" charset="0"/>
              </a:rPr>
              <a:t>        </a:t>
            </a:r>
            <a:endParaRPr lang="en-US" sz="1200" dirty="0" smtClean="0">
              <a:latin typeface="Courier" pitchFamily="49" charset="0"/>
            </a:endParaRPr>
          </a:p>
          <a:p>
            <a:r>
              <a:rPr lang="en-US" sz="1200" dirty="0" smtClean="0">
                <a:latin typeface="Courier" pitchFamily="49" charset="0"/>
              </a:rPr>
              <a:t>        </a:t>
            </a:r>
            <a:r>
              <a:rPr lang="en-US" sz="1200" dirty="0" err="1" smtClean="0">
                <a:latin typeface="Courier" pitchFamily="49" charset="0"/>
              </a:rPr>
              <a:t>initComponents</a:t>
            </a:r>
            <a:r>
              <a:rPr lang="en-US" sz="1200" dirty="0">
                <a:latin typeface="Courier" pitchFamily="49" charset="0"/>
              </a:rPr>
              <a:t>();</a:t>
            </a:r>
          </a:p>
          <a:p>
            <a:r>
              <a:rPr lang="en-US" sz="1200" dirty="0" smtClean="0">
                <a:latin typeface="Courier" pitchFamily="49" charset="0"/>
              </a:rPr>
              <a:t>        </a:t>
            </a:r>
            <a:r>
              <a:rPr lang="en-US" sz="1200" dirty="0" err="1" smtClean="0">
                <a:latin typeface="Courier" pitchFamily="49" charset="0"/>
              </a:rPr>
              <a:t>setName</a:t>
            </a:r>
            <a:r>
              <a:rPr lang="en-US" sz="1200" dirty="0" smtClean="0">
                <a:latin typeface="Courier" pitchFamily="49" charset="0"/>
              </a:rPr>
              <a:t>(</a:t>
            </a:r>
            <a:r>
              <a:rPr lang="en-US" sz="1200" dirty="0" err="1" smtClean="0">
                <a:latin typeface="Courier" pitchFamily="49" charset="0"/>
              </a:rPr>
              <a:t>Bundle.CTL_FXPlanningTopComponentTopComponent</a:t>
            </a:r>
            <a:r>
              <a:rPr lang="en-US" sz="1200" dirty="0">
                <a:latin typeface="Courier" pitchFamily="49" charset="0"/>
              </a:rPr>
              <a:t>());</a:t>
            </a:r>
          </a:p>
          <a:p>
            <a:r>
              <a:rPr lang="en-US" sz="1200" dirty="0">
                <a:latin typeface="Courier" pitchFamily="49" charset="0"/>
              </a:rPr>
              <a:t>        </a:t>
            </a:r>
            <a:r>
              <a:rPr lang="en-US" sz="1200" dirty="0" err="1">
                <a:latin typeface="Courier" pitchFamily="49" charset="0"/>
              </a:rPr>
              <a:t>setToolTipText</a:t>
            </a:r>
            <a:r>
              <a:rPr lang="en-US" sz="1200" dirty="0">
                <a:latin typeface="Courier" pitchFamily="49" charset="0"/>
              </a:rPr>
              <a:t>(</a:t>
            </a:r>
            <a:r>
              <a:rPr lang="en-US" sz="1200" dirty="0" err="1">
                <a:latin typeface="Courier" pitchFamily="49" charset="0"/>
              </a:rPr>
              <a:t>Bundle.HINT_FXPlanningTopComponentTopComponent</a:t>
            </a:r>
            <a:r>
              <a:rPr lang="en-US" sz="1200" dirty="0">
                <a:latin typeface="Courier" pitchFamily="49" charset="0"/>
              </a:rPr>
              <a:t>());</a:t>
            </a:r>
          </a:p>
          <a:p>
            <a:endParaRPr lang="en-US" sz="1200" dirty="0">
              <a:latin typeface="Courier" pitchFamily="49" charset="0"/>
            </a:endParaRPr>
          </a:p>
          <a:p>
            <a:r>
              <a:rPr lang="en-US" sz="1200" b="1" i="1" dirty="0">
                <a:latin typeface="Courier" pitchFamily="49" charset="0"/>
              </a:rPr>
              <a:t>        </a:t>
            </a:r>
            <a:r>
              <a:rPr lang="en-US" sz="1200" b="1" i="1" dirty="0" err="1">
                <a:latin typeface="Courier" pitchFamily="49" charset="0"/>
              </a:rPr>
              <a:t>Platform.setImplicitExit</a:t>
            </a:r>
            <a:r>
              <a:rPr lang="en-US" sz="1200" b="1" i="1" dirty="0">
                <a:latin typeface="Courier" pitchFamily="49" charset="0"/>
              </a:rPr>
              <a:t>(false);</a:t>
            </a:r>
          </a:p>
          <a:p>
            <a:r>
              <a:rPr lang="en-US" sz="1200" b="1" i="1" dirty="0">
                <a:latin typeface="Courier" pitchFamily="49" charset="0"/>
              </a:rPr>
              <a:t>        </a:t>
            </a:r>
            <a:endParaRPr lang="en-US" sz="1200" b="1" i="1" dirty="0" smtClean="0">
              <a:latin typeface="Courier" pitchFamily="49" charset="0"/>
            </a:endParaRPr>
          </a:p>
          <a:p>
            <a:r>
              <a:rPr lang="en-US" sz="1200" b="1" i="1" dirty="0">
                <a:latin typeface="Courier" pitchFamily="49" charset="0"/>
              </a:rPr>
              <a:t>	</a:t>
            </a:r>
            <a:r>
              <a:rPr lang="en-US" sz="1200" b="1" i="1" dirty="0" err="1" smtClean="0">
                <a:latin typeface="Courier" pitchFamily="49" charset="0"/>
              </a:rPr>
              <a:t>Platform.runLater</a:t>
            </a:r>
            <a:r>
              <a:rPr lang="en-US" sz="1200" b="1" i="1" dirty="0" smtClean="0">
                <a:latin typeface="Courier" pitchFamily="49" charset="0"/>
              </a:rPr>
              <a:t>(new </a:t>
            </a:r>
            <a:r>
              <a:rPr lang="en-US" sz="1200" b="1" i="1" dirty="0">
                <a:latin typeface="Courier" pitchFamily="49" charset="0"/>
              </a:rPr>
              <a:t>Runnable() {</a:t>
            </a:r>
          </a:p>
          <a:p>
            <a:r>
              <a:rPr lang="en-US" sz="1200" b="1" i="1" dirty="0">
                <a:latin typeface="Courier" pitchFamily="49" charset="0"/>
              </a:rPr>
              <a:t>            public void run() {</a:t>
            </a:r>
          </a:p>
          <a:p>
            <a:r>
              <a:rPr lang="en-US" sz="1200" b="1" i="1" dirty="0">
                <a:latin typeface="Courier" pitchFamily="49" charset="0"/>
              </a:rPr>
              <a:t>                Parent root;</a:t>
            </a:r>
          </a:p>
          <a:p>
            <a:r>
              <a:rPr lang="en-US" sz="1200" b="1" i="1" dirty="0">
                <a:latin typeface="Courier" pitchFamily="49" charset="0"/>
              </a:rPr>
              <a:t>                try {</a:t>
            </a:r>
          </a:p>
          <a:p>
            <a:r>
              <a:rPr lang="en-US" sz="1200" b="1" i="1" dirty="0">
                <a:latin typeface="Courier" pitchFamily="49" charset="0"/>
              </a:rPr>
              <a:t>                    root = </a:t>
            </a:r>
            <a:r>
              <a:rPr lang="en-US" sz="1200" b="1" i="1" dirty="0" err="1">
                <a:latin typeface="Courier" pitchFamily="49" charset="0"/>
              </a:rPr>
              <a:t>FXMLLoader.load</a:t>
            </a:r>
            <a:r>
              <a:rPr lang="en-US" sz="1200" b="1" i="1" dirty="0" smtClean="0">
                <a:latin typeface="Courier" pitchFamily="49" charset="0"/>
              </a:rPr>
              <a:t>(</a:t>
            </a:r>
          </a:p>
          <a:p>
            <a:r>
              <a:rPr lang="en-US" sz="1200" b="1" i="1" dirty="0">
                <a:latin typeface="Courier" pitchFamily="49" charset="0"/>
              </a:rPr>
              <a:t>	</a:t>
            </a:r>
            <a:r>
              <a:rPr lang="en-US" sz="1200" b="1" i="1" dirty="0" smtClean="0">
                <a:latin typeface="Courier" pitchFamily="49" charset="0"/>
              </a:rPr>
              <a:t>	</a:t>
            </a:r>
            <a:r>
              <a:rPr lang="en-US" sz="1200" b="1" i="1" dirty="0" err="1" smtClean="0">
                <a:latin typeface="Courier" pitchFamily="49" charset="0"/>
              </a:rPr>
              <a:t>getClass</a:t>
            </a:r>
            <a:r>
              <a:rPr lang="en-US" sz="1200" b="1" i="1" dirty="0">
                <a:latin typeface="Courier" pitchFamily="49" charset="0"/>
              </a:rPr>
              <a:t>().</a:t>
            </a:r>
            <a:r>
              <a:rPr lang="en-US" sz="1200" b="1" i="1" dirty="0" err="1">
                <a:latin typeface="Courier" pitchFamily="49" charset="0"/>
              </a:rPr>
              <a:t>getResource</a:t>
            </a:r>
            <a:r>
              <a:rPr lang="en-US" sz="1200" b="1" i="1" dirty="0">
                <a:latin typeface="Courier" pitchFamily="49" charset="0"/>
              </a:rPr>
              <a:t>("/com/</a:t>
            </a:r>
            <a:r>
              <a:rPr lang="en-US" sz="1200" b="1" i="1" dirty="0" err="1">
                <a:latin typeface="Courier" pitchFamily="49" charset="0"/>
              </a:rPr>
              <a:t>lynden</a:t>
            </a:r>
            <a:r>
              <a:rPr lang="en-US" sz="1200" b="1" i="1" dirty="0">
                <a:latin typeface="Courier" pitchFamily="49" charset="0"/>
              </a:rPr>
              <a:t>/planning/</a:t>
            </a:r>
            <a:r>
              <a:rPr lang="en-US" sz="1200" b="1" i="1" dirty="0" err="1">
                <a:latin typeface="Courier" pitchFamily="49" charset="0"/>
              </a:rPr>
              <a:t>ui</a:t>
            </a:r>
            <a:r>
              <a:rPr lang="en-US" sz="1200" b="1" i="1" dirty="0">
                <a:latin typeface="Courier" pitchFamily="49" charset="0"/>
              </a:rPr>
              <a:t>/</a:t>
            </a:r>
            <a:r>
              <a:rPr lang="en-US" sz="1200" b="1" i="1" dirty="0" err="1">
                <a:latin typeface="Courier" pitchFamily="49" charset="0"/>
              </a:rPr>
              <a:t>InboundPlanning.fxml</a:t>
            </a:r>
            <a:r>
              <a:rPr lang="en-US" sz="1200" b="1" i="1" dirty="0">
                <a:latin typeface="Courier" pitchFamily="49" charset="0"/>
              </a:rPr>
              <a:t>"));</a:t>
            </a:r>
          </a:p>
          <a:p>
            <a:r>
              <a:rPr lang="en-US" sz="1200" b="1" i="1" dirty="0">
                <a:latin typeface="Courier" pitchFamily="49" charset="0"/>
              </a:rPr>
              <a:t>                    </a:t>
            </a:r>
            <a:endParaRPr lang="en-US" sz="1200" b="1" i="1" dirty="0" smtClean="0">
              <a:latin typeface="Courier" pitchFamily="49" charset="0"/>
            </a:endParaRPr>
          </a:p>
          <a:p>
            <a:r>
              <a:rPr lang="en-US" sz="1200" b="1" i="1" dirty="0">
                <a:latin typeface="Courier" pitchFamily="49" charset="0"/>
              </a:rPr>
              <a:t>	</a:t>
            </a:r>
            <a:r>
              <a:rPr lang="en-US" sz="1200" b="1" i="1" dirty="0" smtClean="0">
                <a:latin typeface="Courier" pitchFamily="49" charset="0"/>
              </a:rPr>
              <a:t>	</a:t>
            </a:r>
            <a:r>
              <a:rPr lang="en-US" sz="1200" b="1" i="1" dirty="0" err="1" smtClean="0">
                <a:latin typeface="Courier" pitchFamily="49" charset="0"/>
              </a:rPr>
              <a:t>JFXPanel</a:t>
            </a:r>
            <a:r>
              <a:rPr lang="en-US" sz="1200" b="1" i="1" dirty="0" smtClean="0">
                <a:latin typeface="Courier" pitchFamily="49" charset="0"/>
              </a:rPr>
              <a:t> </a:t>
            </a:r>
            <a:r>
              <a:rPr lang="en-US" sz="1200" b="1" i="1" dirty="0" err="1">
                <a:latin typeface="Courier" pitchFamily="49" charset="0"/>
              </a:rPr>
              <a:t>jfxPanel</a:t>
            </a:r>
            <a:r>
              <a:rPr lang="en-US" sz="1200" b="1" i="1" dirty="0">
                <a:latin typeface="Courier" pitchFamily="49" charset="0"/>
              </a:rPr>
              <a:t> = new </a:t>
            </a:r>
            <a:r>
              <a:rPr lang="en-US" sz="1200" b="1" i="1" dirty="0" err="1">
                <a:latin typeface="Courier" pitchFamily="49" charset="0"/>
              </a:rPr>
              <a:t>JFXPanel</a:t>
            </a:r>
            <a:r>
              <a:rPr lang="en-US" sz="1200" b="1" i="1" dirty="0">
                <a:latin typeface="Courier" pitchFamily="49" charset="0"/>
              </a:rPr>
              <a:t>();</a:t>
            </a:r>
            <a:endParaRPr lang="en-US" sz="1200" b="1" i="1" dirty="0" smtClean="0">
              <a:latin typeface="Courier" pitchFamily="49" charset="0"/>
            </a:endParaRPr>
          </a:p>
          <a:p>
            <a:r>
              <a:rPr lang="en-US" sz="1200" b="1" i="1" dirty="0">
                <a:latin typeface="Courier" pitchFamily="49" charset="0"/>
              </a:rPr>
              <a:t>		</a:t>
            </a:r>
            <a:r>
              <a:rPr lang="en-US" sz="1200" b="1" i="1" dirty="0" err="1">
                <a:latin typeface="Courier" pitchFamily="49" charset="0"/>
              </a:rPr>
              <a:t>jfxPanel.setScene</a:t>
            </a:r>
            <a:r>
              <a:rPr lang="en-US" sz="1200" b="1" i="1" dirty="0">
                <a:latin typeface="Courier" pitchFamily="49" charset="0"/>
              </a:rPr>
              <a:t>(new Scene(root));</a:t>
            </a:r>
          </a:p>
          <a:p>
            <a:r>
              <a:rPr lang="en-US" sz="1200" b="1" i="1" dirty="0">
                <a:latin typeface="Courier" pitchFamily="49" charset="0"/>
              </a:rPr>
              <a:t>                } catch (</a:t>
            </a:r>
            <a:r>
              <a:rPr lang="en-US" sz="1200" b="1" i="1" dirty="0" err="1">
                <a:latin typeface="Courier" pitchFamily="49" charset="0"/>
              </a:rPr>
              <a:t>IOException</a:t>
            </a:r>
            <a:r>
              <a:rPr lang="en-US" sz="1200" b="1" i="1" dirty="0">
                <a:latin typeface="Courier" pitchFamily="49" charset="0"/>
              </a:rPr>
              <a:t> ex) {</a:t>
            </a:r>
          </a:p>
          <a:p>
            <a:r>
              <a:rPr lang="en-US" sz="1200" b="1" i="1" dirty="0">
                <a:latin typeface="Courier" pitchFamily="49" charset="0"/>
              </a:rPr>
              <a:t>                    </a:t>
            </a:r>
            <a:r>
              <a:rPr lang="en-US" sz="1200" b="1" i="1" dirty="0" err="1">
                <a:latin typeface="Courier" pitchFamily="49" charset="0"/>
              </a:rPr>
              <a:t>Exceptions.printStackTrace</a:t>
            </a:r>
            <a:r>
              <a:rPr lang="en-US" sz="1200" b="1" i="1" dirty="0">
                <a:latin typeface="Courier" pitchFamily="49" charset="0"/>
              </a:rPr>
              <a:t>(ex);</a:t>
            </a:r>
          </a:p>
          <a:p>
            <a:r>
              <a:rPr lang="en-US" sz="1200" b="1" i="1" dirty="0">
                <a:latin typeface="Courier" pitchFamily="49" charset="0"/>
              </a:rPr>
              <a:t>                }</a:t>
            </a:r>
          </a:p>
          <a:p>
            <a:r>
              <a:rPr lang="en-US" sz="1200" b="1" i="1" dirty="0">
                <a:latin typeface="Courier" pitchFamily="49" charset="0"/>
              </a:rPr>
              <a:t>            }</a:t>
            </a:r>
          </a:p>
          <a:p>
            <a:r>
              <a:rPr lang="en-US" sz="1200" b="1" i="1" dirty="0">
                <a:latin typeface="Courier" pitchFamily="49" charset="0"/>
              </a:rPr>
              <a:t>        });</a:t>
            </a:r>
          </a:p>
          <a:p>
            <a:r>
              <a:rPr lang="en-US" sz="1200" dirty="0">
                <a:latin typeface="Courier" pitchFamily="49" charset="0"/>
              </a:rPr>
              <a:t>        </a:t>
            </a:r>
            <a:r>
              <a:rPr lang="en-US" sz="1200" dirty="0" err="1">
                <a:latin typeface="Courier" pitchFamily="49" charset="0"/>
              </a:rPr>
              <a:t>setLayout</a:t>
            </a:r>
            <a:r>
              <a:rPr lang="en-US" sz="1200" dirty="0">
                <a:latin typeface="Courier" pitchFamily="49" charset="0"/>
              </a:rPr>
              <a:t>(new </a:t>
            </a:r>
            <a:r>
              <a:rPr lang="en-US" sz="1200" dirty="0" err="1">
                <a:latin typeface="Courier" pitchFamily="49" charset="0"/>
              </a:rPr>
              <a:t>BorderLayout</a:t>
            </a:r>
            <a:r>
              <a:rPr lang="en-US" sz="1200" dirty="0">
                <a:latin typeface="Courier" pitchFamily="49" charset="0"/>
              </a:rPr>
              <a:t>());</a:t>
            </a:r>
          </a:p>
          <a:p>
            <a:r>
              <a:rPr lang="en-US" sz="1200" dirty="0">
                <a:latin typeface="Courier" pitchFamily="49" charset="0"/>
              </a:rPr>
              <a:t>        add(</a:t>
            </a:r>
            <a:r>
              <a:rPr lang="en-US" sz="1200" dirty="0" err="1">
                <a:latin typeface="Courier" pitchFamily="49" charset="0"/>
              </a:rPr>
              <a:t>jfxPanel</a:t>
            </a:r>
            <a:r>
              <a:rPr lang="en-US" sz="1200" dirty="0">
                <a:latin typeface="Courier" pitchFamily="49" charset="0"/>
              </a:rPr>
              <a:t>, </a:t>
            </a:r>
            <a:r>
              <a:rPr lang="en-US" sz="1200" dirty="0" err="1">
                <a:latin typeface="Courier" pitchFamily="49" charset="0"/>
              </a:rPr>
              <a:t>BorderLayout.CENTER</a:t>
            </a:r>
            <a:r>
              <a:rPr lang="en-US" sz="1200" dirty="0">
                <a:latin typeface="Courier" pitchFamily="49" charset="0"/>
              </a:rPr>
              <a:t>);</a:t>
            </a:r>
          </a:p>
          <a:p>
            <a:r>
              <a:rPr lang="en-US" sz="1200" dirty="0">
                <a:latin typeface="Courier" pitchFamily="49" charset="0"/>
              </a:rPr>
              <a:t>    }</a:t>
            </a:r>
          </a:p>
        </p:txBody>
      </p:sp>
    </p:spTree>
    <p:extLst>
      <p:ext uri="{BB962C8B-B14F-4D97-AF65-F5344CB8AC3E}">
        <p14:creationId xmlns:p14="http://schemas.microsoft.com/office/powerpoint/2010/main" val="309637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71450"/>
            <a:ext cx="8229600" cy="857250"/>
          </a:xfrm>
        </p:spPr>
        <p:txBody>
          <a:bodyPr/>
          <a:lstStyle/>
          <a:p>
            <a:r>
              <a:rPr lang="en-US" sz="2800" b="1" dirty="0" err="1" smtClean="0"/>
              <a:t>JavaFX</a:t>
            </a:r>
            <a:r>
              <a:rPr lang="en-US" sz="2800" b="1" dirty="0" smtClean="0"/>
              <a:t> in a NetBeans RCP App</a:t>
            </a:r>
            <a:endParaRPr lang="en-US" sz="2800" b="1"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14" y="381001"/>
            <a:ext cx="8406891" cy="4457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253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2525" y="2652185"/>
            <a:ext cx="6081713" cy="1853140"/>
          </a:xfrm>
        </p:spPr>
        <p:txBody>
          <a:bodyPr/>
          <a:lstStyle/>
          <a:p>
            <a:r>
              <a:rPr lang="en-US" sz="1800" b="0" dirty="0" err="1"/>
              <a:t>JavaFX</a:t>
            </a:r>
            <a:r>
              <a:rPr lang="en-US" sz="1800" b="0" dirty="0"/>
              <a:t> provides a rich client API as a new and exciting way to develop client user interfaces. What are its key strengths and weaknesses? Is it ready to be used in production to replace Swing? </a:t>
            </a:r>
            <a:r>
              <a:rPr lang="en-US" sz="1800" b="0" dirty="0" smtClean="0"/>
              <a:t/>
            </a:r>
            <a:br>
              <a:rPr lang="en-US" sz="1800" b="0" dirty="0" smtClean="0"/>
            </a:br>
            <a:r>
              <a:rPr lang="en-US" sz="1800" b="0" dirty="0" smtClean="0"/>
              <a:t/>
            </a:r>
            <a:br>
              <a:rPr lang="en-US" sz="1800" b="0" dirty="0" smtClean="0"/>
            </a:br>
            <a:r>
              <a:rPr lang="en-US" sz="1800" b="0" dirty="0" smtClean="0"/>
              <a:t>This </a:t>
            </a:r>
            <a:r>
              <a:rPr lang="en-US" sz="1800" b="0" dirty="0"/>
              <a:t>panel discussion addresses the relevance of </a:t>
            </a:r>
            <a:r>
              <a:rPr lang="en-US" sz="1800" b="0" dirty="0" err="1"/>
              <a:t>JavaFX</a:t>
            </a:r>
            <a:r>
              <a:rPr lang="en-US" sz="1800" b="0" dirty="0"/>
              <a:t> in the context of existing Swing applications. It demonstrates and analyzes applications created in farm management, logistics, mission operations, and artificial intelligence. </a:t>
            </a:r>
            <a:r>
              <a:rPr lang="en-US" sz="1800" b="0" dirty="0" smtClean="0"/>
              <a:t/>
            </a:r>
            <a:br>
              <a:rPr lang="en-US" sz="1800" b="0" dirty="0" smtClean="0"/>
            </a:br>
            <a:r>
              <a:rPr lang="en-US" sz="1800" b="0" dirty="0" smtClean="0"/>
              <a:t/>
            </a:r>
            <a:br>
              <a:rPr lang="en-US" sz="1800" b="0" dirty="0" smtClean="0"/>
            </a:br>
            <a:r>
              <a:rPr lang="en-US" sz="1800" b="0" dirty="0" smtClean="0"/>
              <a:t>The </a:t>
            </a:r>
            <a:r>
              <a:rPr lang="en-US" sz="1800" b="0" dirty="0"/>
              <a:t>panelists show how their applications based on the </a:t>
            </a:r>
            <a:r>
              <a:rPr lang="en-US" sz="1800" b="0" dirty="0" err="1"/>
              <a:t>NetBeans</a:t>
            </a:r>
            <a:r>
              <a:rPr lang="en-US" sz="1800" b="0" dirty="0"/>
              <a:t> application framework leverage </a:t>
            </a:r>
            <a:r>
              <a:rPr lang="en-US" sz="1800" b="0" dirty="0" err="1"/>
              <a:t>JavaFX</a:t>
            </a:r>
            <a:r>
              <a:rPr lang="en-US" sz="1800" b="0" dirty="0"/>
              <a:t>, and they share their experiences of replacing Swing with </a:t>
            </a:r>
            <a:r>
              <a:rPr lang="en-US" sz="1800" b="0" dirty="0" err="1"/>
              <a:t>JavaFX</a:t>
            </a:r>
            <a:r>
              <a:rPr lang="en-US" sz="1800" b="0" dirty="0"/>
              <a:t> and porting Swing components to </a:t>
            </a:r>
            <a:r>
              <a:rPr lang="en-US" sz="1800" b="0" dirty="0" err="1"/>
              <a:t>JavaFX</a:t>
            </a:r>
            <a:r>
              <a:rPr lang="en-US" sz="1800" b="0" dirty="0"/>
              <a:t>.</a:t>
            </a:r>
          </a:p>
        </p:txBody>
      </p:sp>
    </p:spTree>
    <p:extLst>
      <p:ext uri="{BB962C8B-B14F-4D97-AF65-F5344CB8AC3E}">
        <p14:creationId xmlns:p14="http://schemas.microsoft.com/office/powerpoint/2010/main" val="41652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114300"/>
            <a:ext cx="6553200" cy="857250"/>
          </a:xfrm>
        </p:spPr>
        <p:txBody>
          <a:bodyPr/>
          <a:lstStyle/>
          <a:p>
            <a:r>
              <a:rPr lang="en-US" sz="2800" b="1" dirty="0" smtClean="0"/>
              <a:t>Contact Info</a:t>
            </a:r>
            <a:endParaRPr lang="en-US" sz="2800" b="1" dirty="0"/>
          </a:p>
        </p:txBody>
      </p:sp>
      <p:sp>
        <p:nvSpPr>
          <p:cNvPr id="3" name="Content Placeholder 2"/>
          <p:cNvSpPr>
            <a:spLocks noGrp="1"/>
          </p:cNvSpPr>
          <p:nvPr>
            <p:ph idx="1"/>
          </p:nvPr>
        </p:nvSpPr>
        <p:spPr/>
        <p:txBody>
          <a:bodyPr/>
          <a:lstStyle/>
          <a:p>
            <a:endParaRPr lang="en-US" dirty="0" smtClean="0"/>
          </a:p>
          <a:p>
            <a:r>
              <a:rPr lang="en-US" dirty="0" smtClean="0"/>
              <a:t>Rob Terpilowski</a:t>
            </a:r>
          </a:p>
          <a:p>
            <a:r>
              <a:rPr lang="en-US" dirty="0" smtClean="0"/>
              <a:t>Email: </a:t>
            </a:r>
            <a:r>
              <a:rPr lang="en-US" dirty="0" smtClean="0">
                <a:solidFill>
                  <a:schemeClr val="tx1"/>
                </a:solidFill>
              </a:rPr>
              <a:t>robt@Lynden.com</a:t>
            </a:r>
          </a:p>
          <a:p>
            <a:r>
              <a:rPr lang="en-US" dirty="0" smtClean="0"/>
              <a:t>Twitter: @</a:t>
            </a:r>
            <a:r>
              <a:rPr lang="en-US" dirty="0" err="1" smtClean="0"/>
              <a:t>RobTerp</a:t>
            </a:r>
            <a:endParaRPr lang="en-US" dirty="0" smtClean="0"/>
          </a:p>
          <a:p>
            <a:r>
              <a:rPr lang="en-US" dirty="0" smtClean="0"/>
              <a:t>Blog: http://rterp.wordpress.com</a:t>
            </a:r>
          </a:p>
        </p:txBody>
      </p:sp>
    </p:spTree>
    <p:extLst>
      <p:ext uri="{BB962C8B-B14F-4D97-AF65-F5344CB8AC3E}">
        <p14:creationId xmlns:p14="http://schemas.microsoft.com/office/powerpoint/2010/main" val="47738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44276" y="1189570"/>
            <a:ext cx="1734602" cy="1734602"/>
          </a:xfrm>
          <a:prstGeom prst="rect">
            <a:avLst/>
          </a:prstGeom>
        </p:spPr>
      </p:pic>
      <p:sp>
        <p:nvSpPr>
          <p:cNvPr id="25" name="Content Placeholder 24"/>
          <p:cNvSpPr>
            <a:spLocks noGrp="1"/>
          </p:cNvSpPr>
          <p:nvPr>
            <p:ph sz="quarter" idx="12"/>
          </p:nvPr>
        </p:nvSpPr>
        <p:spPr>
          <a:xfrm>
            <a:off x="409575" y="802430"/>
            <a:ext cx="8229600" cy="1826468"/>
          </a:xfrm>
        </p:spPr>
        <p:txBody>
          <a:bodyPr/>
          <a:lstStyle/>
          <a:p>
            <a:pPr marL="60325" indent="0">
              <a:buNone/>
            </a:pPr>
            <a:r>
              <a:rPr lang="en-US" sz="2400" dirty="0" smtClean="0"/>
              <a:t>Questions?</a:t>
            </a:r>
            <a:endParaRPr lang="en-US" sz="2400" dirty="0" smtClean="0">
              <a:solidFill>
                <a:srgbClr val="FF0000"/>
              </a:solidFill>
            </a:endParaRPr>
          </a:p>
        </p:txBody>
      </p:sp>
    </p:spTree>
    <p:extLst>
      <p:ext uri="{BB962C8B-B14F-4D97-AF65-F5344CB8AC3E}">
        <p14:creationId xmlns:p14="http://schemas.microsoft.com/office/powerpoint/2010/main" val="306809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44276" y="1189570"/>
            <a:ext cx="1734602" cy="1734602"/>
          </a:xfrm>
          <a:prstGeom prst="rect">
            <a:avLst/>
          </a:prstGeom>
        </p:spPr>
      </p:pic>
      <p:sp>
        <p:nvSpPr>
          <p:cNvPr id="25" name="Content Placeholder 24"/>
          <p:cNvSpPr>
            <a:spLocks noGrp="1"/>
          </p:cNvSpPr>
          <p:nvPr>
            <p:ph sz="quarter" idx="12"/>
          </p:nvPr>
        </p:nvSpPr>
        <p:spPr>
          <a:xfrm>
            <a:off x="409575" y="802430"/>
            <a:ext cx="8229600" cy="1826468"/>
          </a:xfrm>
        </p:spPr>
        <p:txBody>
          <a:bodyPr/>
          <a:lstStyle/>
          <a:p>
            <a:r>
              <a:rPr lang="en-US" sz="1200" dirty="0" smtClean="0"/>
              <a:t>Sean Phillips</a:t>
            </a:r>
          </a:p>
          <a:p>
            <a:pPr lvl="1"/>
            <a:r>
              <a:rPr lang="en-US" sz="1200" dirty="0" smtClean="0"/>
              <a:t>sean.mi.phillips@gmail.com</a:t>
            </a:r>
          </a:p>
          <a:p>
            <a:pPr lvl="1"/>
            <a:r>
              <a:rPr lang="en-US" sz="1200" dirty="0"/>
              <a:t>@</a:t>
            </a:r>
            <a:r>
              <a:rPr lang="en-US" sz="1200" dirty="0" err="1" smtClean="0"/>
              <a:t>SeanMiPhillips</a:t>
            </a:r>
            <a:endParaRPr lang="en-US" sz="1200" dirty="0" smtClean="0"/>
          </a:p>
          <a:p>
            <a:r>
              <a:rPr lang="en-US" sz="1200" dirty="0" err="1" smtClean="0"/>
              <a:t>Timon</a:t>
            </a:r>
            <a:r>
              <a:rPr lang="en-US" sz="1200" dirty="0" smtClean="0"/>
              <a:t> </a:t>
            </a:r>
            <a:r>
              <a:rPr lang="en-US" sz="1200" dirty="0" err="1" smtClean="0"/>
              <a:t>Veenstra</a:t>
            </a:r>
            <a:endParaRPr lang="en-US" sz="1200" dirty="0" smtClean="0"/>
          </a:p>
          <a:p>
            <a:pPr lvl="1"/>
            <a:r>
              <a:rPr lang="en-US" sz="1200" dirty="0" smtClean="0"/>
              <a:t>timon@agrosense.eu</a:t>
            </a:r>
          </a:p>
          <a:p>
            <a:pPr lvl="1"/>
            <a:r>
              <a:rPr lang="en-US" sz="1200" dirty="0" smtClean="0"/>
              <a:t>@</a:t>
            </a:r>
            <a:r>
              <a:rPr lang="en-US" sz="1200" dirty="0" err="1" smtClean="0"/>
              <a:t>TimonVeenstra</a:t>
            </a:r>
            <a:endParaRPr lang="en-US" sz="1200" dirty="0"/>
          </a:p>
          <a:p>
            <a:r>
              <a:rPr lang="en-US" sz="1200" dirty="0" smtClean="0"/>
              <a:t>Rob </a:t>
            </a:r>
            <a:r>
              <a:rPr lang="en-US" sz="1200" dirty="0" err="1" smtClean="0"/>
              <a:t>Terpilowski</a:t>
            </a:r>
            <a:endParaRPr lang="en-US" sz="1200" dirty="0" smtClean="0"/>
          </a:p>
          <a:p>
            <a:pPr lvl="1"/>
            <a:r>
              <a:rPr lang="en-US" sz="1200" dirty="0" smtClean="0"/>
              <a:t>robt@Lynden.com</a:t>
            </a:r>
          </a:p>
          <a:p>
            <a:pPr lvl="1"/>
            <a:r>
              <a:rPr lang="en-US" sz="1200" dirty="0"/>
              <a:t>@</a:t>
            </a:r>
            <a:r>
              <a:rPr lang="en-US" sz="1200" dirty="0" err="1"/>
              <a:t>RobTerp</a:t>
            </a:r>
            <a:endParaRPr lang="en-US" sz="1200" dirty="0" smtClean="0"/>
          </a:p>
          <a:p>
            <a:r>
              <a:rPr lang="en-US" sz="1200" dirty="0" err="1" smtClean="0"/>
              <a:t>Geertjan</a:t>
            </a:r>
            <a:r>
              <a:rPr lang="en-US" sz="1200" dirty="0" smtClean="0"/>
              <a:t> </a:t>
            </a:r>
            <a:r>
              <a:rPr lang="en-US" sz="1200" dirty="0" err="1" smtClean="0"/>
              <a:t>Wielenga</a:t>
            </a:r>
            <a:r>
              <a:rPr lang="en-US" sz="1200" dirty="0" smtClean="0"/>
              <a:t> </a:t>
            </a:r>
          </a:p>
          <a:p>
            <a:pPr lvl="1"/>
            <a:r>
              <a:rPr lang="en-US" sz="1200" dirty="0" smtClean="0"/>
              <a:t>geertjan.wielenga@oracle.com</a:t>
            </a:r>
          </a:p>
          <a:p>
            <a:pPr lvl="1"/>
            <a:r>
              <a:rPr lang="en-US" sz="1200" dirty="0" smtClean="0"/>
              <a:t>@</a:t>
            </a:r>
            <a:r>
              <a:rPr lang="en-US" sz="1200" dirty="0" err="1" smtClean="0"/>
              <a:t>geertjanw</a:t>
            </a:r>
            <a:r>
              <a:rPr lang="en-US" sz="1200" dirty="0" smtClean="0"/>
              <a:t/>
            </a:r>
            <a:br>
              <a:rPr lang="en-US" sz="1200" dirty="0" smtClean="0"/>
            </a:br>
            <a:endParaRPr lang="en-US" sz="1200" dirty="0" smtClean="0"/>
          </a:p>
          <a:p>
            <a:r>
              <a:rPr lang="en-US" sz="1200" dirty="0" smtClean="0"/>
              <a:t>Commonalities:</a:t>
            </a:r>
            <a:endParaRPr lang="en-US" sz="1200" dirty="0"/>
          </a:p>
          <a:p>
            <a:pPr marL="403225" lvl="1" indent="0">
              <a:buNone/>
            </a:pPr>
            <a:r>
              <a:rPr lang="en-US" sz="1200" dirty="0" smtClean="0">
                <a:solidFill>
                  <a:srgbClr val="FF0000"/>
                </a:solidFill>
              </a:rPr>
              <a:t>Tomorrow 16:30 </a:t>
            </a:r>
            <a:r>
              <a:rPr lang="en-US" sz="1200" dirty="0" smtClean="0">
                <a:solidFill>
                  <a:srgbClr val="FF0000"/>
                </a:solidFill>
              </a:rPr>
              <a:t>- 17:30: </a:t>
            </a:r>
            <a:r>
              <a:rPr lang="en-US" sz="1200" dirty="0" smtClean="0">
                <a:solidFill>
                  <a:srgbClr val="FF0000"/>
                </a:solidFill>
              </a:rPr>
              <a:t/>
            </a:r>
            <a:br>
              <a:rPr lang="en-US" sz="1200" dirty="0" smtClean="0">
                <a:solidFill>
                  <a:srgbClr val="FF0000"/>
                </a:solidFill>
              </a:rPr>
            </a:br>
            <a:r>
              <a:rPr lang="en-US" sz="1200" dirty="0" smtClean="0">
                <a:solidFill>
                  <a:srgbClr val="FF0000"/>
                </a:solidFill>
              </a:rPr>
              <a:t>CON4171</a:t>
            </a:r>
            <a:r>
              <a:rPr lang="en-US" sz="1200" dirty="0" smtClean="0">
                <a:solidFill>
                  <a:srgbClr val="FF0000"/>
                </a:solidFill>
              </a:rPr>
              <a:t> Hitchhiker’s Guide to the </a:t>
            </a:r>
            <a:r>
              <a:rPr lang="en-US" sz="1200" dirty="0" err="1" smtClean="0">
                <a:solidFill>
                  <a:srgbClr val="FF0000"/>
                </a:solidFill>
              </a:rPr>
              <a:t>NetBeans</a:t>
            </a:r>
            <a:r>
              <a:rPr lang="en-US" sz="1200" dirty="0" smtClean="0">
                <a:solidFill>
                  <a:srgbClr val="FF0000"/>
                </a:solidFill>
              </a:rPr>
              <a:t> Platform </a:t>
            </a:r>
            <a:r>
              <a:rPr lang="en-US" sz="1200" dirty="0" smtClean="0">
                <a:solidFill>
                  <a:srgbClr val="FF0000"/>
                </a:solidFill>
              </a:rPr>
              <a:t/>
            </a:r>
            <a:br>
              <a:rPr lang="en-US" sz="1200" dirty="0" smtClean="0">
                <a:solidFill>
                  <a:srgbClr val="FF0000"/>
                </a:solidFill>
              </a:rPr>
            </a:br>
            <a:r>
              <a:rPr lang="en-US" sz="1200" dirty="0" smtClean="0">
                <a:solidFill>
                  <a:srgbClr val="FF0000"/>
                </a:solidFill>
              </a:rPr>
              <a:t>(</a:t>
            </a:r>
            <a:r>
              <a:rPr lang="en-US" sz="1200" dirty="0" smtClean="0">
                <a:solidFill>
                  <a:srgbClr val="FF0000"/>
                </a:solidFill>
              </a:rPr>
              <a:t>Hilton - Continental Ballroom 6)</a:t>
            </a:r>
          </a:p>
        </p:txBody>
      </p:sp>
    </p:spTree>
    <p:extLst>
      <p:ext uri="{BB962C8B-B14F-4D97-AF65-F5344CB8AC3E}">
        <p14:creationId xmlns:p14="http://schemas.microsoft.com/office/powerpoint/2010/main" val="306809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1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44276" y="1189570"/>
            <a:ext cx="1734602" cy="1734602"/>
          </a:xfrm>
          <a:prstGeom prst="rect">
            <a:avLst/>
          </a:prstGeom>
        </p:spPr>
      </p:pic>
      <p:sp>
        <p:nvSpPr>
          <p:cNvPr id="2" name="Title 1"/>
          <p:cNvSpPr>
            <a:spLocks noGrp="1"/>
          </p:cNvSpPr>
          <p:nvPr>
            <p:ph type="title"/>
          </p:nvPr>
        </p:nvSpPr>
        <p:spPr/>
        <p:txBody>
          <a:bodyPr/>
          <a:lstStyle/>
          <a:p>
            <a:r>
              <a:rPr lang="en-US" dirty="0" smtClean="0"/>
              <a:t>Fair Questions to Ask</a:t>
            </a:r>
            <a:endParaRPr lang="en-US" dirty="0"/>
          </a:p>
        </p:txBody>
      </p:sp>
      <p:sp>
        <p:nvSpPr>
          <p:cNvPr id="25" name="Content Placeholder 24"/>
          <p:cNvSpPr>
            <a:spLocks noGrp="1"/>
          </p:cNvSpPr>
          <p:nvPr>
            <p:ph sz="quarter" idx="12"/>
          </p:nvPr>
        </p:nvSpPr>
        <p:spPr>
          <a:xfrm>
            <a:off x="409575" y="1097704"/>
            <a:ext cx="8229600" cy="3740995"/>
          </a:xfrm>
        </p:spPr>
        <p:txBody>
          <a:bodyPr/>
          <a:lstStyle/>
          <a:p>
            <a:r>
              <a:rPr lang="en-US" sz="1400" dirty="0" smtClean="0"/>
              <a:t>Readiness</a:t>
            </a:r>
          </a:p>
          <a:p>
            <a:pPr lvl="1"/>
            <a:r>
              <a:rPr lang="en-US" sz="1400" dirty="0" smtClean="0"/>
              <a:t>Is </a:t>
            </a:r>
            <a:r>
              <a:rPr lang="en-US" sz="1400" dirty="0" err="1" smtClean="0"/>
              <a:t>JavaFX</a:t>
            </a:r>
            <a:r>
              <a:rPr lang="en-US" sz="1400" dirty="0" smtClean="0"/>
              <a:t> ready to be used, at all?</a:t>
            </a:r>
          </a:p>
          <a:p>
            <a:pPr lvl="1"/>
            <a:r>
              <a:rPr lang="en-US" sz="1400" dirty="0" smtClean="0"/>
              <a:t>What does “ready” mean? “Ready for toy applications” is not “Ready”, for example.</a:t>
            </a:r>
          </a:p>
          <a:p>
            <a:pPr lvl="1"/>
            <a:r>
              <a:rPr lang="en-US" sz="1400" dirty="0" smtClean="0"/>
              <a:t>If </a:t>
            </a:r>
            <a:r>
              <a:rPr lang="en-US" sz="1400" dirty="0" err="1" smtClean="0"/>
              <a:t>JavaFX</a:t>
            </a:r>
            <a:r>
              <a:rPr lang="en-US" sz="1400" dirty="0" smtClean="0"/>
              <a:t> is ready, what are the risks for using it? Can its readiness be reverted?</a:t>
            </a:r>
          </a:p>
          <a:p>
            <a:pPr lvl="1"/>
            <a:r>
              <a:rPr lang="en-US" sz="1400" dirty="0" smtClean="0"/>
              <a:t>How to mitigate the risks, how to keep all options open, how to adopt carefully.</a:t>
            </a:r>
          </a:p>
          <a:p>
            <a:r>
              <a:rPr lang="en-US" sz="1400" dirty="0" smtClean="0"/>
              <a:t>Relevance</a:t>
            </a:r>
            <a:endParaRPr lang="en-US" sz="1400" dirty="0"/>
          </a:p>
          <a:p>
            <a:pPr lvl="1"/>
            <a:r>
              <a:rPr lang="en-US" sz="1400" dirty="0" smtClean="0"/>
              <a:t>If it is ready and risks can be mitigated, what is its place in existing Swing applications?</a:t>
            </a:r>
          </a:p>
          <a:p>
            <a:pPr lvl="1"/>
            <a:r>
              <a:rPr lang="en-US" sz="1400" dirty="0" smtClean="0"/>
              <a:t>Does it have a place, at all?</a:t>
            </a:r>
            <a:endParaRPr lang="en-US" sz="1400" dirty="0"/>
          </a:p>
          <a:p>
            <a:pPr lvl="1"/>
            <a:r>
              <a:rPr lang="en-US" sz="1400" dirty="0" smtClean="0"/>
              <a:t>What are the actually useful features that </a:t>
            </a:r>
            <a:r>
              <a:rPr lang="en-US" sz="1400" dirty="0" err="1" smtClean="0"/>
              <a:t>JavaFX</a:t>
            </a:r>
            <a:r>
              <a:rPr lang="en-US" sz="1400" dirty="0" smtClean="0"/>
              <a:t> provides, versus all the hype and buzz, </a:t>
            </a:r>
            <a:r>
              <a:rPr lang="en-US" sz="1400" dirty="0" err="1" smtClean="0"/>
              <a:t>etc</a:t>
            </a:r>
            <a:r>
              <a:rPr lang="en-US" sz="1400" dirty="0" smtClean="0"/>
              <a:t>?</a:t>
            </a:r>
          </a:p>
          <a:p>
            <a:r>
              <a:rPr lang="en-US" sz="1400" dirty="0" smtClean="0"/>
              <a:t>Replacement</a:t>
            </a:r>
          </a:p>
          <a:p>
            <a:pPr lvl="1"/>
            <a:r>
              <a:rPr lang="en-US" sz="1400" dirty="0" smtClean="0"/>
              <a:t>Which parts of </a:t>
            </a:r>
            <a:r>
              <a:rPr lang="en-US" sz="1400" dirty="0" err="1" smtClean="0"/>
              <a:t>JavaFX</a:t>
            </a:r>
            <a:r>
              <a:rPr lang="en-US" sz="1400" dirty="0" smtClean="0"/>
              <a:t> to use and the strategies for doing so</a:t>
            </a:r>
          </a:p>
          <a:p>
            <a:pPr lvl="1"/>
            <a:r>
              <a:rPr lang="en-US" sz="1400" dirty="0" smtClean="0"/>
              <a:t>Replace all of Swing with </a:t>
            </a:r>
            <a:r>
              <a:rPr lang="en-US" sz="1400" dirty="0" err="1" smtClean="0"/>
              <a:t>JavaFX</a:t>
            </a:r>
            <a:r>
              <a:rPr lang="en-US" sz="1400" dirty="0" smtClean="0"/>
              <a:t>? Swap out Swing during upgrades?</a:t>
            </a:r>
          </a:p>
          <a:p>
            <a:pPr lvl="1"/>
            <a:r>
              <a:rPr lang="en-US" sz="1400" dirty="0" smtClean="0"/>
              <a:t>Don’t reinvent the wheel if others have walked the road already</a:t>
            </a:r>
          </a:p>
          <a:p>
            <a:endParaRPr lang="en-US" sz="1400" dirty="0"/>
          </a:p>
          <a:p>
            <a:endParaRPr lang="en-US" sz="1400" dirty="0" smtClean="0"/>
          </a:p>
          <a:p>
            <a:endParaRPr lang="en-US" sz="1400" dirty="0" smtClean="0"/>
          </a:p>
          <a:p>
            <a:endParaRPr lang="en-US" sz="1400" dirty="0"/>
          </a:p>
        </p:txBody>
      </p:sp>
    </p:spTree>
    <p:extLst>
      <p:ext uri="{BB962C8B-B14F-4D97-AF65-F5344CB8AC3E}">
        <p14:creationId xmlns:p14="http://schemas.microsoft.com/office/powerpoint/2010/main" val="279866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44276" y="1189570"/>
            <a:ext cx="1734602" cy="1734602"/>
          </a:xfrm>
          <a:prstGeom prst="rect">
            <a:avLst/>
          </a:prstGeom>
        </p:spPr>
      </p:pic>
      <p:sp>
        <p:nvSpPr>
          <p:cNvPr id="25" name="Content Placeholder 24"/>
          <p:cNvSpPr>
            <a:spLocks noGrp="1"/>
          </p:cNvSpPr>
          <p:nvPr>
            <p:ph sz="quarter" idx="12"/>
          </p:nvPr>
        </p:nvSpPr>
        <p:spPr>
          <a:xfrm>
            <a:off x="409575" y="802430"/>
            <a:ext cx="8229600" cy="1826468"/>
          </a:xfrm>
        </p:spPr>
        <p:txBody>
          <a:bodyPr/>
          <a:lstStyle/>
          <a:p>
            <a:r>
              <a:rPr lang="en-US" sz="2400" dirty="0" smtClean="0"/>
              <a:t>Sean Phillips</a:t>
            </a:r>
          </a:p>
          <a:p>
            <a:r>
              <a:rPr lang="en-US" sz="2400" dirty="0" err="1" smtClean="0"/>
              <a:t>Timon</a:t>
            </a:r>
            <a:r>
              <a:rPr lang="en-US" sz="2400" dirty="0" smtClean="0"/>
              <a:t> </a:t>
            </a:r>
            <a:r>
              <a:rPr lang="en-US" sz="2400" dirty="0" err="1" smtClean="0"/>
              <a:t>Veenstra</a:t>
            </a:r>
            <a:endParaRPr lang="en-US" sz="2400" dirty="0"/>
          </a:p>
          <a:p>
            <a:r>
              <a:rPr lang="en-US" sz="2400" dirty="0" smtClean="0"/>
              <a:t>Rob </a:t>
            </a:r>
            <a:r>
              <a:rPr lang="en-US" sz="2400" dirty="0" err="1" smtClean="0"/>
              <a:t>Terpilowski</a:t>
            </a:r>
            <a:r>
              <a:rPr lang="en-US" sz="2400" dirty="0" smtClean="0"/>
              <a:t/>
            </a:r>
            <a:br>
              <a:rPr lang="en-US" sz="2400" dirty="0" smtClean="0"/>
            </a:br>
            <a:endParaRPr lang="en-US" sz="2400" dirty="0" smtClean="0"/>
          </a:p>
          <a:p>
            <a:r>
              <a:rPr lang="en-US" sz="2400" dirty="0" smtClean="0"/>
              <a:t>Commonalities:</a:t>
            </a:r>
            <a:endParaRPr lang="en-US" sz="2400" dirty="0"/>
          </a:p>
          <a:p>
            <a:pPr lvl="1"/>
            <a:r>
              <a:rPr lang="en-US" sz="2400" dirty="0" smtClean="0"/>
              <a:t>Large applications, heavy investment</a:t>
            </a:r>
          </a:p>
          <a:p>
            <a:pPr lvl="1"/>
            <a:r>
              <a:rPr lang="en-US" sz="2400" dirty="0" smtClean="0"/>
              <a:t>Based on </a:t>
            </a:r>
            <a:r>
              <a:rPr lang="en-US" sz="2400" dirty="0" err="1" smtClean="0"/>
              <a:t>NetBeans</a:t>
            </a:r>
            <a:r>
              <a:rPr lang="en-US" sz="2400" dirty="0" smtClean="0"/>
              <a:t> Platform application framework</a:t>
            </a:r>
          </a:p>
          <a:p>
            <a:pPr lvl="1"/>
            <a:r>
              <a:rPr lang="en-US" sz="2400" dirty="0" smtClean="0">
                <a:solidFill>
                  <a:srgbClr val="FF0000"/>
                </a:solidFill>
              </a:rPr>
              <a:t>Tomorrow 16:30 </a:t>
            </a:r>
            <a:r>
              <a:rPr lang="en-US" sz="2400" dirty="0">
                <a:solidFill>
                  <a:srgbClr val="FF0000"/>
                </a:solidFill>
              </a:rPr>
              <a:t>- 17:30: CON4171 </a:t>
            </a:r>
            <a:r>
              <a:rPr lang="en-US" sz="2400" dirty="0" smtClean="0">
                <a:solidFill>
                  <a:srgbClr val="FF0000"/>
                </a:solidFill>
              </a:rPr>
              <a:t/>
            </a:r>
            <a:br>
              <a:rPr lang="en-US" sz="2400" dirty="0" smtClean="0">
                <a:solidFill>
                  <a:srgbClr val="FF0000"/>
                </a:solidFill>
              </a:rPr>
            </a:br>
            <a:r>
              <a:rPr lang="en-US" sz="2400" dirty="0" smtClean="0">
                <a:solidFill>
                  <a:srgbClr val="FF0000"/>
                </a:solidFill>
              </a:rPr>
              <a:t>Hitchhiker’s </a:t>
            </a:r>
            <a:r>
              <a:rPr lang="en-US" sz="2400" dirty="0">
                <a:solidFill>
                  <a:srgbClr val="FF0000"/>
                </a:solidFill>
              </a:rPr>
              <a:t>Guide to the </a:t>
            </a:r>
            <a:r>
              <a:rPr lang="en-US" sz="2400" dirty="0" err="1">
                <a:solidFill>
                  <a:srgbClr val="FF0000"/>
                </a:solidFill>
              </a:rPr>
              <a:t>NetBeans</a:t>
            </a:r>
            <a:r>
              <a:rPr lang="en-US" sz="2400" dirty="0">
                <a:solidFill>
                  <a:srgbClr val="FF0000"/>
                </a:solidFill>
              </a:rPr>
              <a:t> Platform </a:t>
            </a:r>
            <a:r>
              <a:rPr lang="en-US" sz="2400" dirty="0" smtClean="0">
                <a:solidFill>
                  <a:srgbClr val="FF0000"/>
                </a:solidFill>
              </a:rPr>
              <a:t/>
            </a:r>
            <a:br>
              <a:rPr lang="en-US" sz="2400" dirty="0" smtClean="0">
                <a:solidFill>
                  <a:srgbClr val="FF0000"/>
                </a:solidFill>
              </a:rPr>
            </a:br>
            <a:r>
              <a:rPr lang="en-US" sz="2400" dirty="0" smtClean="0">
                <a:solidFill>
                  <a:srgbClr val="FF0000"/>
                </a:solidFill>
              </a:rPr>
              <a:t>(</a:t>
            </a:r>
            <a:r>
              <a:rPr lang="en-US" sz="2400" dirty="0">
                <a:solidFill>
                  <a:srgbClr val="FF0000"/>
                </a:solidFill>
              </a:rPr>
              <a:t>Hilton - Continental Ballroom 6)</a:t>
            </a:r>
            <a:endParaRPr lang="en-US" sz="2400" dirty="0" smtClean="0">
              <a:solidFill>
                <a:srgbClr val="FF0000"/>
              </a:solidFill>
            </a:endParaRPr>
          </a:p>
        </p:txBody>
      </p:sp>
    </p:spTree>
    <p:extLst>
      <p:ext uri="{BB962C8B-B14F-4D97-AF65-F5344CB8AC3E}">
        <p14:creationId xmlns:p14="http://schemas.microsoft.com/office/powerpoint/2010/main" val="194559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GEONS Ground Support System</a:t>
            </a:r>
            <a:br>
              <a:rPr lang="en-US" dirty="0" smtClean="0"/>
            </a:br>
            <a:endParaRPr lang="en-US" dirty="0"/>
          </a:p>
        </p:txBody>
      </p:sp>
      <p:sp>
        <p:nvSpPr>
          <p:cNvPr id="3" name="Subtitle 2"/>
          <p:cNvSpPr>
            <a:spLocks noGrp="1"/>
          </p:cNvSpPr>
          <p:nvPr>
            <p:ph type="subTitle" idx="1"/>
          </p:nvPr>
        </p:nvSpPr>
        <p:spPr/>
        <p:txBody>
          <a:bodyPr>
            <a:normAutofit/>
          </a:bodyPr>
          <a:lstStyle/>
          <a:p>
            <a:r>
              <a:rPr lang="en-US" dirty="0" smtClean="0"/>
              <a:t>Java 7, </a:t>
            </a:r>
            <a:r>
              <a:rPr lang="en-US" dirty="0" err="1" smtClean="0"/>
              <a:t>JavaFX</a:t>
            </a:r>
            <a:r>
              <a:rPr lang="en-US" dirty="0" smtClean="0"/>
              <a:t> and the </a:t>
            </a:r>
          </a:p>
          <a:p>
            <a:r>
              <a:rPr lang="en-US" smtClean="0"/>
              <a:t>NetBeans</a:t>
            </a:r>
            <a:r>
              <a:rPr lang="en-US" dirty="0" smtClean="0"/>
              <a:t> Platform supporting </a:t>
            </a:r>
          </a:p>
          <a:p>
            <a:r>
              <a:rPr lang="en-US" dirty="0" smtClean="0"/>
              <a:t>NASA Missions Operations</a:t>
            </a:r>
            <a:endParaRPr lang="en-US" dirty="0"/>
          </a:p>
        </p:txBody>
      </p:sp>
    </p:spTree>
    <p:extLst>
      <p:ext uri="{BB962C8B-B14F-4D97-AF65-F5344CB8AC3E}">
        <p14:creationId xmlns:p14="http://schemas.microsoft.com/office/powerpoint/2010/main" val="13845611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normAutofit/>
          </a:bodyPr>
          <a:lstStyle/>
          <a:p>
            <a:r>
              <a:rPr lang="en-US" dirty="0" smtClean="0">
                <a:ea typeface="ＭＳ Ｐゴシック" pitchFamily="32" charset="-128"/>
              </a:rPr>
              <a:t>Java for NASA Mission Support</a:t>
            </a:r>
          </a:p>
        </p:txBody>
      </p:sp>
      <p:sp>
        <p:nvSpPr>
          <p:cNvPr id="2" name="Rectangle 1"/>
          <p:cNvSpPr/>
          <p:nvPr/>
        </p:nvSpPr>
        <p:spPr>
          <a:xfrm>
            <a:off x="314325" y="819151"/>
            <a:ext cx="7924800" cy="4308872"/>
          </a:xfrm>
          <a:prstGeom prst="rect">
            <a:avLst/>
          </a:prstGeom>
        </p:spPr>
        <p:txBody>
          <a:bodyPr wrap="square">
            <a:spAutoFit/>
          </a:bodyPr>
          <a:lstStyle/>
          <a:p>
            <a:pPr>
              <a:spcBef>
                <a:spcPts val="1200"/>
              </a:spcBef>
            </a:pPr>
            <a:r>
              <a:rPr lang="en-US" dirty="0" smtClean="0"/>
              <a:t>The GEONS Ground Support System (GGSS) is an independent software tool designed to support analysis and mission operations using NASA GEONS. </a:t>
            </a:r>
          </a:p>
          <a:p>
            <a:pPr>
              <a:spcBef>
                <a:spcPts val="1200"/>
              </a:spcBef>
            </a:pPr>
            <a:r>
              <a:rPr lang="en-US" dirty="0" smtClean="0"/>
              <a:t>The GGSS uses the </a:t>
            </a:r>
            <a:r>
              <a:rPr lang="en-US" dirty="0" err="1"/>
              <a:t>NetBeans</a:t>
            </a:r>
            <a:r>
              <a:rPr lang="en-US" dirty="0"/>
              <a:t> Platform as the basis of </a:t>
            </a:r>
            <a:r>
              <a:rPr lang="en-US" dirty="0" smtClean="0"/>
              <a:t>the ground </a:t>
            </a:r>
            <a:r>
              <a:rPr lang="en-US" dirty="0"/>
              <a:t>system software </a:t>
            </a:r>
            <a:r>
              <a:rPr lang="en-US" dirty="0" smtClean="0"/>
              <a:t>and will </a:t>
            </a:r>
            <a:r>
              <a:rPr lang="en-US" dirty="0"/>
              <a:t>support a 2014 </a:t>
            </a:r>
            <a:r>
              <a:rPr lang="en-US" dirty="0" smtClean="0"/>
              <a:t>launch of the </a:t>
            </a:r>
            <a:r>
              <a:rPr lang="en-US" dirty="0" err="1" smtClean="0"/>
              <a:t>Magnetospheric</a:t>
            </a:r>
            <a:r>
              <a:rPr lang="en-US" dirty="0" smtClean="0"/>
              <a:t> </a:t>
            </a:r>
            <a:r>
              <a:rPr lang="en-US" dirty="0" err="1"/>
              <a:t>Multiscale</a:t>
            </a:r>
            <a:r>
              <a:rPr lang="en-US" dirty="0"/>
              <a:t> mission (MMS</a:t>
            </a:r>
            <a:r>
              <a:rPr lang="en-US" dirty="0" smtClean="0"/>
              <a:t>).</a:t>
            </a:r>
          </a:p>
          <a:p>
            <a:pPr>
              <a:spcBef>
                <a:spcPts val="1200"/>
              </a:spcBef>
            </a:pPr>
            <a:r>
              <a:rPr lang="en-US" dirty="0" smtClean="0"/>
              <a:t>The GGSS is currently </a:t>
            </a:r>
            <a:r>
              <a:rPr lang="en-US" dirty="0"/>
              <a:t>deployed in the </a:t>
            </a:r>
            <a:r>
              <a:rPr lang="en-US" dirty="0" smtClean="0"/>
              <a:t>MMS Mission </a:t>
            </a:r>
            <a:r>
              <a:rPr lang="en-US" dirty="0"/>
              <a:t>Operations Control room </a:t>
            </a:r>
            <a:r>
              <a:rPr lang="en-US" dirty="0" smtClean="0"/>
              <a:t>at the Goddard Space Flight Center (GSFC) now </a:t>
            </a:r>
            <a:r>
              <a:rPr lang="en-US" dirty="0"/>
              <a:t>for iterative acceptance testing</a:t>
            </a:r>
            <a:r>
              <a:rPr lang="en-US" dirty="0" smtClean="0"/>
              <a:t>.</a:t>
            </a:r>
          </a:p>
          <a:p>
            <a:pPr>
              <a:spcBef>
                <a:spcPts val="1200"/>
              </a:spcBef>
            </a:pPr>
            <a:r>
              <a:rPr lang="en-US" dirty="0" smtClean="0"/>
              <a:t>The </a:t>
            </a:r>
            <a:r>
              <a:rPr lang="en-US" dirty="0" err="1" smtClean="0"/>
              <a:t>NetBeans</a:t>
            </a:r>
            <a:r>
              <a:rPr lang="en-US" dirty="0" smtClean="0"/>
              <a:t> Platform and the latest version of Java 7 has met all the base Mission Requirements for the GGSS. </a:t>
            </a:r>
          </a:p>
          <a:p>
            <a:pPr>
              <a:spcBef>
                <a:spcPts val="1200"/>
              </a:spcBef>
            </a:pPr>
            <a:r>
              <a:rPr lang="en-US" dirty="0" err="1" smtClean="0"/>
              <a:t>JavaFX</a:t>
            </a:r>
            <a:r>
              <a:rPr lang="en-US" dirty="0" smtClean="0"/>
              <a:t> support for charting has been added to the original design as a means of rapid data exploration by both operators and analysts.</a:t>
            </a:r>
            <a:endParaRPr lang="en-US" dirty="0"/>
          </a:p>
        </p:txBody>
      </p:sp>
    </p:spTree>
    <p:extLst>
      <p:ext uri="{BB962C8B-B14F-4D97-AF65-F5344CB8AC3E}">
        <p14:creationId xmlns:p14="http://schemas.microsoft.com/office/powerpoint/2010/main" val="2023822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ea typeface="ＭＳ Ｐゴシック" pitchFamily="32" charset="-128"/>
              </a:rPr>
              <a:t>MMS Mission Overview</a:t>
            </a:r>
          </a:p>
        </p:txBody>
      </p:sp>
      <p:grpSp>
        <p:nvGrpSpPr>
          <p:cNvPr id="1030" name="Group 6"/>
          <p:cNvGrpSpPr>
            <a:grpSpLocks/>
          </p:cNvGrpSpPr>
          <p:nvPr/>
        </p:nvGrpSpPr>
        <p:grpSpPr bwMode="auto">
          <a:xfrm>
            <a:off x="702637" y="860410"/>
            <a:ext cx="7822544" cy="3978245"/>
            <a:chOff x="1325" y="507"/>
            <a:chExt cx="3414" cy="3125"/>
          </a:xfrm>
        </p:grpSpPr>
        <p:sp>
          <p:nvSpPr>
            <p:cNvPr id="1032" name="Text Box 7"/>
            <p:cNvSpPr txBox="1">
              <a:spLocks noChangeArrowheads="1"/>
            </p:cNvSpPr>
            <p:nvPr/>
          </p:nvSpPr>
          <p:spPr bwMode="auto">
            <a:xfrm>
              <a:off x="3638" y="738"/>
              <a:ext cx="252"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2" charset="-128"/>
                </a:defRPr>
              </a:lvl1pPr>
              <a:lvl2pPr marL="742950" indent="-285750" eaLnBrk="0" hangingPunct="0">
                <a:defRPr>
                  <a:solidFill>
                    <a:schemeClr val="tx1"/>
                  </a:solidFill>
                  <a:latin typeface="Arial" charset="0"/>
                  <a:ea typeface="ＭＳ Ｐゴシック" pitchFamily="32" charset="-128"/>
                </a:defRPr>
              </a:lvl2pPr>
              <a:lvl3pPr marL="1143000" indent="-228600" eaLnBrk="0" hangingPunct="0">
                <a:defRPr>
                  <a:solidFill>
                    <a:schemeClr val="tx1"/>
                  </a:solidFill>
                  <a:latin typeface="Arial" charset="0"/>
                  <a:ea typeface="ＭＳ Ｐゴシック" pitchFamily="32" charset="-128"/>
                </a:defRPr>
              </a:lvl3pPr>
              <a:lvl4pPr marL="1600200" indent="-228600" eaLnBrk="0" hangingPunct="0">
                <a:defRPr>
                  <a:solidFill>
                    <a:schemeClr val="tx1"/>
                  </a:solidFill>
                  <a:latin typeface="Arial" charset="0"/>
                  <a:ea typeface="ＭＳ Ｐゴシック" pitchFamily="32" charset="-128"/>
                </a:defRPr>
              </a:lvl4pPr>
              <a:lvl5pPr marL="2057400" indent="-228600" eaLnBrk="0" hangingPunct="0">
                <a:defRPr>
                  <a:solidFill>
                    <a:schemeClr val="tx1"/>
                  </a:solidFill>
                  <a:latin typeface="Arial" charset="0"/>
                  <a:ea typeface="ＭＳ Ｐゴシック" pitchFamily="32"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2"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2"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2"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2" charset="-128"/>
                </a:defRPr>
              </a:lvl9pPr>
            </a:lstStyle>
            <a:p>
              <a:pPr eaLnBrk="1" hangingPunct="1">
                <a:lnSpc>
                  <a:spcPct val="90000"/>
                </a:lnSpc>
              </a:pPr>
              <a:r>
                <a:rPr lang="en-US" sz="1200" b="1">
                  <a:solidFill>
                    <a:srgbClr val="000000"/>
                  </a:solidFill>
                </a:rPr>
                <a:t>Earth</a:t>
              </a:r>
            </a:p>
          </p:txBody>
        </p:sp>
        <p:graphicFrame>
          <p:nvGraphicFramePr>
            <p:cNvPr id="1026" name="Object 8"/>
            <p:cNvGraphicFramePr>
              <a:graphicFrameLocks noChangeAspect="1"/>
            </p:cNvGraphicFramePr>
            <p:nvPr>
              <p:extLst>
                <p:ext uri="{D42A27DB-BD31-4B8C-83A1-F6EECF244321}">
                  <p14:modId xmlns:p14="http://schemas.microsoft.com/office/powerpoint/2010/main" val="1384594963"/>
                </p:ext>
              </p:extLst>
            </p:nvPr>
          </p:nvGraphicFramePr>
          <p:xfrm>
            <a:off x="1332" y="507"/>
            <a:ext cx="3407" cy="2364"/>
          </p:xfrm>
          <a:graphic>
            <a:graphicData uri="http://schemas.openxmlformats.org/presentationml/2006/ole">
              <mc:AlternateContent xmlns:mc="http://schemas.openxmlformats.org/markup-compatibility/2006">
                <mc:Choice xmlns:v="urn:schemas-microsoft-com:vml" Requires="v">
                  <p:oleObj spid="_x0000_s1099" name="Bitmap Image" r:id="rId4" imgW="3885714" imgH="2886478" progId="PBrush">
                    <p:embed/>
                  </p:oleObj>
                </mc:Choice>
                <mc:Fallback>
                  <p:oleObj name="Bitmap Image" r:id="rId4" imgW="3885714" imgH="2886478"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2942" t="15677" r="10785"/>
                        <a:stretch>
                          <a:fillRect/>
                        </a:stretch>
                      </p:blipFill>
                      <p:spPr bwMode="auto">
                        <a:xfrm>
                          <a:off x="1332" y="507"/>
                          <a:ext cx="3407" cy="2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5" name="Rectangle 11"/>
            <p:cNvSpPr>
              <a:spLocks noChangeArrowheads="1"/>
            </p:cNvSpPr>
            <p:nvPr/>
          </p:nvSpPr>
          <p:spPr bwMode="auto">
            <a:xfrm rot="290349">
              <a:off x="2588" y="1032"/>
              <a:ext cx="112" cy="64"/>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200">
                <a:solidFill>
                  <a:srgbClr val="000000"/>
                </a:solidFill>
              </a:endParaRPr>
            </a:p>
          </p:txBody>
        </p:sp>
        <p:sp>
          <p:nvSpPr>
            <p:cNvPr id="1037" name="Oval 13"/>
            <p:cNvSpPr>
              <a:spLocks noChangeArrowheads="1"/>
            </p:cNvSpPr>
            <p:nvPr/>
          </p:nvSpPr>
          <p:spPr bwMode="auto">
            <a:xfrm rot="20888639">
              <a:off x="2252" y="1634"/>
              <a:ext cx="1128" cy="156"/>
            </a:xfrm>
            <a:prstGeom prst="ellipse">
              <a:avLst/>
            </a:prstGeom>
            <a:noFill/>
            <a:ln w="635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a:solidFill>
                  <a:srgbClr val="000000"/>
                </a:solidFill>
              </a:endParaRPr>
            </a:p>
          </p:txBody>
        </p:sp>
        <p:sp>
          <p:nvSpPr>
            <p:cNvPr id="1038" name="Rectangle 14"/>
            <p:cNvSpPr>
              <a:spLocks noChangeArrowheads="1"/>
            </p:cNvSpPr>
            <p:nvPr/>
          </p:nvSpPr>
          <p:spPr bwMode="auto">
            <a:xfrm>
              <a:off x="1352" y="1834"/>
              <a:ext cx="331" cy="153"/>
            </a:xfrm>
            <a:prstGeom prst="rect">
              <a:avLst/>
            </a:prstGeom>
            <a:solidFill>
              <a:schemeClr val="tx1"/>
            </a:solidFill>
            <a:ln w="9525">
              <a:solidFill>
                <a:schemeClr val="tx1"/>
              </a:solidFill>
              <a:miter lim="800000"/>
              <a:headEnd/>
              <a:tailEnd/>
            </a:ln>
          </p:spPr>
          <p:txBody>
            <a:bodyPr wrap="none" anchor="ctr"/>
            <a:lstStyle/>
            <a:p>
              <a:endParaRPr lang="en-US" sz="1200">
                <a:solidFill>
                  <a:srgbClr val="000000"/>
                </a:solidFill>
              </a:endParaRPr>
            </a:p>
          </p:txBody>
        </p:sp>
        <p:sp>
          <p:nvSpPr>
            <p:cNvPr id="1039" name="Text Box 15"/>
            <p:cNvSpPr txBox="1">
              <a:spLocks noChangeArrowheads="1"/>
            </p:cNvSpPr>
            <p:nvPr/>
          </p:nvSpPr>
          <p:spPr bwMode="auto">
            <a:xfrm>
              <a:off x="1325" y="1610"/>
              <a:ext cx="416"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2" charset="-128"/>
                </a:defRPr>
              </a:lvl1pPr>
              <a:lvl2pPr marL="742950" indent="-285750" eaLnBrk="0" hangingPunct="0">
                <a:defRPr>
                  <a:solidFill>
                    <a:schemeClr val="tx1"/>
                  </a:solidFill>
                  <a:latin typeface="Arial" charset="0"/>
                  <a:ea typeface="ＭＳ Ｐゴシック" pitchFamily="32" charset="-128"/>
                </a:defRPr>
              </a:lvl2pPr>
              <a:lvl3pPr marL="1143000" indent="-228600" eaLnBrk="0" hangingPunct="0">
                <a:defRPr>
                  <a:solidFill>
                    <a:schemeClr val="tx1"/>
                  </a:solidFill>
                  <a:latin typeface="Arial" charset="0"/>
                  <a:ea typeface="ＭＳ Ｐゴシック" pitchFamily="32" charset="-128"/>
                </a:defRPr>
              </a:lvl3pPr>
              <a:lvl4pPr marL="1600200" indent="-228600" eaLnBrk="0" hangingPunct="0">
                <a:defRPr>
                  <a:solidFill>
                    <a:schemeClr val="tx1"/>
                  </a:solidFill>
                  <a:latin typeface="Arial" charset="0"/>
                  <a:ea typeface="ＭＳ Ｐゴシック" pitchFamily="32" charset="-128"/>
                </a:defRPr>
              </a:lvl4pPr>
              <a:lvl5pPr marL="2057400" indent="-228600" eaLnBrk="0" hangingPunct="0">
                <a:defRPr>
                  <a:solidFill>
                    <a:schemeClr val="tx1"/>
                  </a:solidFill>
                  <a:latin typeface="Arial" charset="0"/>
                  <a:ea typeface="ＭＳ Ｐゴシック" pitchFamily="32"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2"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2"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2"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2" charset="-128"/>
                </a:defRPr>
              </a:lvl9pPr>
            </a:lstStyle>
            <a:p>
              <a:pPr eaLnBrk="1" hangingPunct="1">
                <a:lnSpc>
                  <a:spcPct val="80000"/>
                </a:lnSpc>
              </a:pPr>
              <a:r>
                <a:rPr lang="en-US" sz="2400" b="1" dirty="0">
                  <a:solidFill>
                    <a:srgbClr val="FFFFFF"/>
                  </a:solidFill>
                </a:rPr>
                <a:t>Solar</a:t>
              </a:r>
            </a:p>
            <a:p>
              <a:pPr eaLnBrk="1" hangingPunct="1">
                <a:lnSpc>
                  <a:spcPct val="80000"/>
                </a:lnSpc>
              </a:pPr>
              <a:r>
                <a:rPr lang="en-US" sz="2400" b="1" dirty="0">
                  <a:solidFill>
                    <a:srgbClr val="FFFFFF"/>
                  </a:solidFill>
                </a:rPr>
                <a:t>Wind</a:t>
              </a:r>
            </a:p>
          </p:txBody>
        </p:sp>
        <p:sp>
          <p:nvSpPr>
            <p:cNvPr id="1041" name="Text Box 17"/>
            <p:cNvSpPr txBox="1">
              <a:spLocks noChangeArrowheads="1"/>
            </p:cNvSpPr>
            <p:nvPr/>
          </p:nvSpPr>
          <p:spPr bwMode="auto">
            <a:xfrm>
              <a:off x="1352" y="2487"/>
              <a:ext cx="81"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2" charset="-128"/>
                </a:defRPr>
              </a:lvl1pPr>
              <a:lvl2pPr marL="742950" indent="-285750" eaLnBrk="0" hangingPunct="0">
                <a:defRPr>
                  <a:solidFill>
                    <a:schemeClr val="tx1"/>
                  </a:solidFill>
                  <a:latin typeface="Arial" charset="0"/>
                  <a:ea typeface="ＭＳ Ｐゴシック" pitchFamily="32" charset="-128"/>
                </a:defRPr>
              </a:lvl2pPr>
              <a:lvl3pPr marL="1143000" indent="-228600" eaLnBrk="0" hangingPunct="0">
                <a:defRPr>
                  <a:solidFill>
                    <a:schemeClr val="tx1"/>
                  </a:solidFill>
                  <a:latin typeface="Arial" charset="0"/>
                  <a:ea typeface="ＭＳ Ｐゴシック" pitchFamily="32" charset="-128"/>
                </a:defRPr>
              </a:lvl3pPr>
              <a:lvl4pPr marL="1600200" indent="-228600" eaLnBrk="0" hangingPunct="0">
                <a:defRPr>
                  <a:solidFill>
                    <a:schemeClr val="tx1"/>
                  </a:solidFill>
                  <a:latin typeface="Arial" charset="0"/>
                  <a:ea typeface="ＭＳ Ｐゴシック" pitchFamily="32" charset="-128"/>
                </a:defRPr>
              </a:lvl4pPr>
              <a:lvl5pPr marL="2057400" indent="-228600" eaLnBrk="0" hangingPunct="0">
                <a:defRPr>
                  <a:solidFill>
                    <a:schemeClr val="tx1"/>
                  </a:solidFill>
                  <a:latin typeface="Arial" charset="0"/>
                  <a:ea typeface="ＭＳ Ｐゴシック" pitchFamily="32"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2"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2"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2"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2" charset="-128"/>
                </a:defRPr>
              </a:lvl9pPr>
            </a:lstStyle>
            <a:p>
              <a:pPr eaLnBrk="1" hangingPunct="1"/>
              <a:endParaRPr lang="en-US" sz="1200" b="1" i="1">
                <a:solidFill>
                  <a:srgbClr val="FFFF00"/>
                </a:solidFill>
              </a:endParaRPr>
            </a:p>
          </p:txBody>
        </p:sp>
        <p:sp>
          <p:nvSpPr>
            <p:cNvPr id="1042" name="Text Box 18"/>
            <p:cNvSpPr txBox="1">
              <a:spLocks noChangeArrowheads="1"/>
            </p:cNvSpPr>
            <p:nvPr/>
          </p:nvSpPr>
          <p:spPr bwMode="auto">
            <a:xfrm>
              <a:off x="2027" y="2380"/>
              <a:ext cx="81"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2" charset="-128"/>
                </a:defRPr>
              </a:lvl1pPr>
              <a:lvl2pPr marL="742950" indent="-285750" eaLnBrk="0" hangingPunct="0">
                <a:defRPr>
                  <a:solidFill>
                    <a:schemeClr val="tx1"/>
                  </a:solidFill>
                  <a:latin typeface="Arial" charset="0"/>
                  <a:ea typeface="ＭＳ Ｐゴシック" pitchFamily="32" charset="-128"/>
                </a:defRPr>
              </a:lvl2pPr>
              <a:lvl3pPr marL="1143000" indent="-228600" eaLnBrk="0" hangingPunct="0">
                <a:defRPr>
                  <a:solidFill>
                    <a:schemeClr val="tx1"/>
                  </a:solidFill>
                  <a:latin typeface="Arial" charset="0"/>
                  <a:ea typeface="ＭＳ Ｐゴシック" pitchFamily="32" charset="-128"/>
                </a:defRPr>
              </a:lvl3pPr>
              <a:lvl4pPr marL="1600200" indent="-228600" eaLnBrk="0" hangingPunct="0">
                <a:defRPr>
                  <a:solidFill>
                    <a:schemeClr val="tx1"/>
                  </a:solidFill>
                  <a:latin typeface="Arial" charset="0"/>
                  <a:ea typeface="ＭＳ Ｐゴシック" pitchFamily="32" charset="-128"/>
                </a:defRPr>
              </a:lvl4pPr>
              <a:lvl5pPr marL="2057400" indent="-228600" eaLnBrk="0" hangingPunct="0">
                <a:defRPr>
                  <a:solidFill>
                    <a:schemeClr val="tx1"/>
                  </a:solidFill>
                  <a:latin typeface="Arial" charset="0"/>
                  <a:ea typeface="ＭＳ Ｐゴシック" pitchFamily="32"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2"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2"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2"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2" charset="-128"/>
                </a:defRPr>
              </a:lvl9pPr>
            </a:lstStyle>
            <a:p>
              <a:pPr eaLnBrk="1" hangingPunct="1"/>
              <a:endParaRPr lang="en-US" sz="1200" b="1" i="1">
                <a:solidFill>
                  <a:srgbClr val="FFFF00"/>
                </a:solidFill>
              </a:endParaRPr>
            </a:p>
          </p:txBody>
        </p:sp>
        <p:sp>
          <p:nvSpPr>
            <p:cNvPr id="1043" name="Text Box 19"/>
            <p:cNvSpPr txBox="1">
              <a:spLocks noChangeArrowheads="1"/>
            </p:cNvSpPr>
            <p:nvPr/>
          </p:nvSpPr>
          <p:spPr bwMode="auto">
            <a:xfrm>
              <a:off x="3728" y="2048"/>
              <a:ext cx="81"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2" charset="-128"/>
                </a:defRPr>
              </a:lvl1pPr>
              <a:lvl2pPr marL="742950" indent="-285750" eaLnBrk="0" hangingPunct="0">
                <a:defRPr>
                  <a:solidFill>
                    <a:schemeClr val="tx1"/>
                  </a:solidFill>
                  <a:latin typeface="Arial" charset="0"/>
                  <a:ea typeface="ＭＳ Ｐゴシック" pitchFamily="32" charset="-128"/>
                </a:defRPr>
              </a:lvl2pPr>
              <a:lvl3pPr marL="1143000" indent="-228600" eaLnBrk="0" hangingPunct="0">
                <a:defRPr>
                  <a:solidFill>
                    <a:schemeClr val="tx1"/>
                  </a:solidFill>
                  <a:latin typeface="Arial" charset="0"/>
                  <a:ea typeface="ＭＳ Ｐゴシック" pitchFamily="32" charset="-128"/>
                </a:defRPr>
              </a:lvl3pPr>
              <a:lvl4pPr marL="1600200" indent="-228600" eaLnBrk="0" hangingPunct="0">
                <a:defRPr>
                  <a:solidFill>
                    <a:schemeClr val="tx1"/>
                  </a:solidFill>
                  <a:latin typeface="Arial" charset="0"/>
                  <a:ea typeface="ＭＳ Ｐゴシック" pitchFamily="32" charset="-128"/>
                </a:defRPr>
              </a:lvl4pPr>
              <a:lvl5pPr marL="2057400" indent="-228600" eaLnBrk="0" hangingPunct="0">
                <a:defRPr>
                  <a:solidFill>
                    <a:schemeClr val="tx1"/>
                  </a:solidFill>
                  <a:latin typeface="Arial" charset="0"/>
                  <a:ea typeface="ＭＳ Ｐゴシック" pitchFamily="32"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2"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2"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2"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2" charset="-128"/>
                </a:defRPr>
              </a:lvl9pPr>
            </a:lstStyle>
            <a:p>
              <a:pPr eaLnBrk="1" hangingPunct="1"/>
              <a:endParaRPr lang="en-US" sz="1200" b="1" i="1">
                <a:solidFill>
                  <a:srgbClr val="FFFF00"/>
                </a:solidFill>
              </a:endParaRPr>
            </a:p>
          </p:txBody>
        </p:sp>
        <p:sp>
          <p:nvSpPr>
            <p:cNvPr id="1044" name="Text Box 20"/>
            <p:cNvSpPr txBox="1">
              <a:spLocks noChangeArrowheads="1"/>
            </p:cNvSpPr>
            <p:nvPr/>
          </p:nvSpPr>
          <p:spPr bwMode="auto">
            <a:xfrm>
              <a:off x="3835" y="1814"/>
              <a:ext cx="81"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32" charset="-128"/>
                </a:defRPr>
              </a:lvl1pPr>
              <a:lvl2pPr marL="742950" indent="-285750" eaLnBrk="0" hangingPunct="0">
                <a:defRPr>
                  <a:solidFill>
                    <a:schemeClr val="tx1"/>
                  </a:solidFill>
                  <a:latin typeface="Arial" charset="0"/>
                  <a:ea typeface="ＭＳ Ｐゴシック" pitchFamily="32" charset="-128"/>
                </a:defRPr>
              </a:lvl2pPr>
              <a:lvl3pPr marL="1143000" indent="-228600" eaLnBrk="0" hangingPunct="0">
                <a:defRPr>
                  <a:solidFill>
                    <a:schemeClr val="tx1"/>
                  </a:solidFill>
                  <a:latin typeface="Arial" charset="0"/>
                  <a:ea typeface="ＭＳ Ｐゴシック" pitchFamily="32" charset="-128"/>
                </a:defRPr>
              </a:lvl3pPr>
              <a:lvl4pPr marL="1600200" indent="-228600" eaLnBrk="0" hangingPunct="0">
                <a:defRPr>
                  <a:solidFill>
                    <a:schemeClr val="tx1"/>
                  </a:solidFill>
                  <a:latin typeface="Arial" charset="0"/>
                  <a:ea typeface="ＭＳ Ｐゴシック" pitchFamily="32" charset="-128"/>
                </a:defRPr>
              </a:lvl4pPr>
              <a:lvl5pPr marL="2057400" indent="-228600" eaLnBrk="0" hangingPunct="0">
                <a:defRPr>
                  <a:solidFill>
                    <a:schemeClr val="tx1"/>
                  </a:solidFill>
                  <a:latin typeface="Arial" charset="0"/>
                  <a:ea typeface="ＭＳ Ｐゴシック" pitchFamily="32"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2"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2"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2"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2" charset="-128"/>
                </a:defRPr>
              </a:lvl9pPr>
            </a:lstStyle>
            <a:p>
              <a:pPr eaLnBrk="1" hangingPunct="1"/>
              <a:endParaRPr lang="en-US" sz="1200" b="1" i="1">
                <a:solidFill>
                  <a:srgbClr val="FFFF00"/>
                </a:solidFill>
              </a:endParaRPr>
            </a:p>
          </p:txBody>
        </p:sp>
        <p:sp>
          <p:nvSpPr>
            <p:cNvPr id="1045" name="Line 21"/>
            <p:cNvSpPr>
              <a:spLocks noChangeShapeType="1"/>
            </p:cNvSpPr>
            <p:nvPr/>
          </p:nvSpPr>
          <p:spPr bwMode="auto">
            <a:xfrm>
              <a:off x="3357" y="1445"/>
              <a:ext cx="1114" cy="1263"/>
            </a:xfrm>
            <a:prstGeom prst="line">
              <a:avLst/>
            </a:prstGeom>
            <a:noFill/>
            <a:ln w="9525">
              <a:solidFill>
                <a:srgbClr val="99FF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6" name="Line 22"/>
            <p:cNvSpPr>
              <a:spLocks noChangeShapeType="1"/>
            </p:cNvSpPr>
            <p:nvPr/>
          </p:nvSpPr>
          <p:spPr bwMode="auto">
            <a:xfrm>
              <a:off x="2977" y="1477"/>
              <a:ext cx="35" cy="2139"/>
            </a:xfrm>
            <a:prstGeom prst="line">
              <a:avLst/>
            </a:prstGeom>
            <a:noFill/>
            <a:ln w="9525">
              <a:solidFill>
                <a:srgbClr val="99FF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7" name="Line 23"/>
            <p:cNvSpPr>
              <a:spLocks noChangeShapeType="1"/>
            </p:cNvSpPr>
            <p:nvPr/>
          </p:nvSpPr>
          <p:spPr bwMode="auto">
            <a:xfrm>
              <a:off x="3359" y="1689"/>
              <a:ext cx="1110" cy="1943"/>
            </a:xfrm>
            <a:prstGeom prst="line">
              <a:avLst/>
            </a:prstGeom>
            <a:noFill/>
            <a:ln w="9525">
              <a:solidFill>
                <a:srgbClr val="99FF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2" name="Rectangle 28"/>
            <p:cNvSpPr>
              <a:spLocks noChangeArrowheads="1"/>
            </p:cNvSpPr>
            <p:nvPr/>
          </p:nvSpPr>
          <p:spPr bwMode="auto">
            <a:xfrm>
              <a:off x="2978" y="1449"/>
              <a:ext cx="377" cy="251"/>
            </a:xfrm>
            <a:prstGeom prst="rect">
              <a:avLst/>
            </a:prstGeom>
            <a:noFill/>
            <a:ln w="12700">
              <a:solidFill>
                <a:srgbClr val="99FF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a:solidFill>
                  <a:srgbClr val="000000"/>
                </a:solidFill>
              </a:endParaRPr>
            </a:p>
          </p:txBody>
        </p:sp>
        <p:sp>
          <p:nvSpPr>
            <p:cNvPr id="1053" name="Line 29"/>
            <p:cNvSpPr>
              <a:spLocks noChangeShapeType="1"/>
            </p:cNvSpPr>
            <p:nvPr/>
          </p:nvSpPr>
          <p:spPr bwMode="auto">
            <a:xfrm>
              <a:off x="2970" y="1700"/>
              <a:ext cx="38" cy="1005"/>
            </a:xfrm>
            <a:prstGeom prst="line">
              <a:avLst/>
            </a:prstGeom>
            <a:noFill/>
            <a:ln w="9525">
              <a:solidFill>
                <a:srgbClr val="99FF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 name="Freeform 30"/>
            <p:cNvSpPr>
              <a:spLocks/>
            </p:cNvSpPr>
            <p:nvPr/>
          </p:nvSpPr>
          <p:spPr bwMode="auto">
            <a:xfrm>
              <a:off x="2038" y="1002"/>
              <a:ext cx="345" cy="339"/>
            </a:xfrm>
            <a:custGeom>
              <a:avLst/>
              <a:gdLst>
                <a:gd name="T0" fmla="*/ 0 w 219"/>
                <a:gd name="T1" fmla="*/ 600 h 255"/>
                <a:gd name="T2" fmla="*/ 164 w 219"/>
                <a:gd name="T3" fmla="*/ 472 h 255"/>
                <a:gd name="T4" fmla="*/ 410 w 219"/>
                <a:gd name="T5" fmla="*/ 401 h 255"/>
                <a:gd name="T6" fmla="*/ 504 w 219"/>
                <a:gd name="T7" fmla="*/ 310 h 255"/>
                <a:gd name="T8" fmla="*/ 611 w 219"/>
                <a:gd name="T9" fmla="*/ 183 h 255"/>
                <a:gd name="T10" fmla="*/ 775 w 219"/>
                <a:gd name="T11" fmla="*/ 70 h 255"/>
                <a:gd name="T12" fmla="*/ 855 w 219"/>
                <a:gd name="T13" fmla="*/ 0 h 255"/>
                <a:gd name="T14" fmla="*/ 318 w 219"/>
                <a:gd name="T15" fmla="*/ 254 h 255"/>
                <a:gd name="T16" fmla="*/ 0 w 219"/>
                <a:gd name="T17" fmla="*/ 600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9"/>
                <a:gd name="T28" fmla="*/ 0 h 255"/>
                <a:gd name="T29" fmla="*/ 219 w 219"/>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9" h="255">
                  <a:moveTo>
                    <a:pt x="0" y="255"/>
                  </a:moveTo>
                  <a:lnTo>
                    <a:pt x="42" y="201"/>
                  </a:lnTo>
                  <a:lnTo>
                    <a:pt x="105" y="171"/>
                  </a:lnTo>
                  <a:lnTo>
                    <a:pt x="129" y="132"/>
                  </a:lnTo>
                  <a:lnTo>
                    <a:pt x="156" y="78"/>
                  </a:lnTo>
                  <a:lnTo>
                    <a:pt x="198" y="30"/>
                  </a:lnTo>
                  <a:lnTo>
                    <a:pt x="219" y="0"/>
                  </a:lnTo>
                  <a:lnTo>
                    <a:pt x="81" y="108"/>
                  </a:lnTo>
                  <a:lnTo>
                    <a:pt x="0" y="255"/>
                  </a:lnTo>
                  <a:close/>
                </a:path>
              </a:pathLst>
            </a:custGeom>
            <a:solidFill>
              <a:srgbClr val="0233AE"/>
            </a:solidFill>
            <a:ln w="12700">
              <a:solidFill>
                <a:srgbClr val="0233AE"/>
              </a:solidFill>
              <a:round/>
              <a:headEnd/>
              <a:tailEnd/>
            </a:ln>
          </p:spPr>
          <p:txBody>
            <a:bodyPr/>
            <a:lstStyle/>
            <a:p>
              <a:endParaRPr lang="en-US"/>
            </a:p>
          </p:txBody>
        </p:sp>
        <p:sp>
          <p:nvSpPr>
            <p:cNvPr id="1058" name="Oval 34"/>
            <p:cNvSpPr>
              <a:spLocks noChangeArrowheads="1"/>
            </p:cNvSpPr>
            <p:nvPr/>
          </p:nvSpPr>
          <p:spPr bwMode="auto">
            <a:xfrm rot="21349121">
              <a:off x="1761" y="1748"/>
              <a:ext cx="759" cy="246"/>
            </a:xfrm>
            <a:prstGeom prst="ellipse">
              <a:avLst/>
            </a:prstGeom>
            <a:noFill/>
            <a:ln w="635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a:solidFill>
                  <a:srgbClr val="000000"/>
                </a:solidFill>
              </a:endParaRPr>
            </a:p>
          </p:txBody>
        </p:sp>
        <p:grpSp>
          <p:nvGrpSpPr>
            <p:cNvPr id="1059" name="Group 35"/>
            <p:cNvGrpSpPr>
              <a:grpSpLocks/>
            </p:cNvGrpSpPr>
            <p:nvPr/>
          </p:nvGrpSpPr>
          <p:grpSpPr bwMode="auto">
            <a:xfrm>
              <a:off x="3017" y="1478"/>
              <a:ext cx="315" cy="201"/>
              <a:chOff x="2151" y="1284"/>
              <a:chExt cx="219" cy="162"/>
            </a:xfrm>
          </p:grpSpPr>
          <p:sp>
            <p:nvSpPr>
              <p:cNvPr id="1073" name="AutoShape 36"/>
              <p:cNvSpPr>
                <a:spLocks noChangeArrowheads="1"/>
              </p:cNvSpPr>
              <p:nvPr/>
            </p:nvSpPr>
            <p:spPr bwMode="auto">
              <a:xfrm>
                <a:off x="2164" y="1284"/>
                <a:ext cx="196" cy="151"/>
              </a:xfrm>
              <a:prstGeom prst="triangle">
                <a:avLst>
                  <a:gd name="adj" fmla="val 5416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200">
                  <a:solidFill>
                    <a:srgbClr val="000000"/>
                  </a:solidFill>
                </a:endParaRPr>
              </a:p>
            </p:txBody>
          </p:sp>
          <p:sp>
            <p:nvSpPr>
              <p:cNvPr id="1074" name="Line 37"/>
              <p:cNvSpPr>
                <a:spLocks noChangeShapeType="1"/>
              </p:cNvSpPr>
              <p:nvPr/>
            </p:nvSpPr>
            <p:spPr bwMode="auto">
              <a:xfrm>
                <a:off x="2266" y="1308"/>
                <a:ext cx="0" cy="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5" name="Line 38"/>
              <p:cNvSpPr>
                <a:spLocks noChangeShapeType="1"/>
              </p:cNvSpPr>
              <p:nvPr/>
            </p:nvSpPr>
            <p:spPr bwMode="auto">
              <a:xfrm>
                <a:off x="2248" y="1404"/>
                <a:ext cx="95" cy="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6" name="Line 39"/>
              <p:cNvSpPr>
                <a:spLocks noChangeShapeType="1"/>
              </p:cNvSpPr>
              <p:nvPr/>
            </p:nvSpPr>
            <p:spPr bwMode="auto">
              <a:xfrm flipV="1">
                <a:off x="2166" y="1395"/>
                <a:ext cx="113" cy="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7" name="Line 40"/>
              <p:cNvSpPr>
                <a:spLocks noChangeShapeType="1"/>
              </p:cNvSpPr>
              <p:nvPr/>
            </p:nvSpPr>
            <p:spPr bwMode="auto">
              <a:xfrm>
                <a:off x="2271" y="1307"/>
                <a:ext cx="85" cy="1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8" name="Line 41"/>
              <p:cNvSpPr>
                <a:spLocks noChangeShapeType="1"/>
              </p:cNvSpPr>
              <p:nvPr/>
            </p:nvSpPr>
            <p:spPr bwMode="auto">
              <a:xfrm flipH="1">
                <a:off x="2169" y="1301"/>
                <a:ext cx="100" cy="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9" name="Line 42"/>
              <p:cNvSpPr>
                <a:spLocks noChangeShapeType="1"/>
              </p:cNvSpPr>
              <p:nvPr/>
            </p:nvSpPr>
            <p:spPr bwMode="auto">
              <a:xfrm>
                <a:off x="2169" y="1432"/>
                <a:ext cx="1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0" name="Oval 43"/>
              <p:cNvSpPr>
                <a:spLocks noChangeArrowheads="1"/>
              </p:cNvSpPr>
              <p:nvPr/>
            </p:nvSpPr>
            <p:spPr bwMode="auto">
              <a:xfrm>
                <a:off x="2151" y="1404"/>
                <a:ext cx="42" cy="42"/>
              </a:xfrm>
              <a:prstGeom prst="ellipse">
                <a:avLst/>
              </a:prstGeom>
              <a:solidFill>
                <a:schemeClr val="accent2"/>
              </a:solidFill>
              <a:ln w="9525">
                <a:solidFill>
                  <a:schemeClr val="tx1"/>
                </a:solidFill>
                <a:round/>
                <a:headEnd/>
                <a:tailEnd/>
              </a:ln>
            </p:spPr>
            <p:txBody>
              <a:bodyPr wrap="none" anchor="ctr"/>
              <a:lstStyle/>
              <a:p>
                <a:endParaRPr lang="en-US" sz="1200">
                  <a:solidFill>
                    <a:srgbClr val="000000"/>
                  </a:solidFill>
                </a:endParaRPr>
              </a:p>
            </p:txBody>
          </p:sp>
          <p:sp>
            <p:nvSpPr>
              <p:cNvPr id="1081" name="Oval 44"/>
              <p:cNvSpPr>
                <a:spLocks noChangeArrowheads="1"/>
              </p:cNvSpPr>
              <p:nvPr/>
            </p:nvSpPr>
            <p:spPr bwMode="auto">
              <a:xfrm>
                <a:off x="2249" y="1284"/>
                <a:ext cx="42" cy="42"/>
              </a:xfrm>
              <a:prstGeom prst="ellipse">
                <a:avLst/>
              </a:prstGeom>
              <a:solidFill>
                <a:schemeClr val="accent2"/>
              </a:solidFill>
              <a:ln w="9525">
                <a:solidFill>
                  <a:schemeClr val="tx1"/>
                </a:solidFill>
                <a:round/>
                <a:headEnd/>
                <a:tailEnd/>
              </a:ln>
            </p:spPr>
            <p:txBody>
              <a:bodyPr wrap="none" anchor="ctr"/>
              <a:lstStyle/>
              <a:p>
                <a:endParaRPr lang="en-US" sz="1200">
                  <a:solidFill>
                    <a:srgbClr val="000000"/>
                  </a:solidFill>
                </a:endParaRPr>
              </a:p>
            </p:txBody>
          </p:sp>
          <p:sp>
            <p:nvSpPr>
              <p:cNvPr id="1082" name="Oval 45"/>
              <p:cNvSpPr>
                <a:spLocks noChangeArrowheads="1"/>
              </p:cNvSpPr>
              <p:nvPr/>
            </p:nvSpPr>
            <p:spPr bwMode="auto">
              <a:xfrm>
                <a:off x="2245" y="1375"/>
                <a:ext cx="42" cy="41"/>
              </a:xfrm>
              <a:prstGeom prst="ellipse">
                <a:avLst/>
              </a:prstGeom>
              <a:solidFill>
                <a:schemeClr val="accent2"/>
              </a:solidFill>
              <a:ln w="9525">
                <a:solidFill>
                  <a:schemeClr val="tx1"/>
                </a:solidFill>
                <a:round/>
                <a:headEnd/>
                <a:tailEnd/>
              </a:ln>
            </p:spPr>
            <p:txBody>
              <a:bodyPr wrap="none" anchor="ctr"/>
              <a:lstStyle/>
              <a:p>
                <a:endParaRPr lang="en-US" sz="1200">
                  <a:solidFill>
                    <a:srgbClr val="000000"/>
                  </a:solidFill>
                </a:endParaRPr>
              </a:p>
            </p:txBody>
          </p:sp>
          <p:sp>
            <p:nvSpPr>
              <p:cNvPr id="1083" name="Oval 46"/>
              <p:cNvSpPr>
                <a:spLocks noChangeArrowheads="1"/>
              </p:cNvSpPr>
              <p:nvPr/>
            </p:nvSpPr>
            <p:spPr bwMode="auto">
              <a:xfrm>
                <a:off x="2328" y="1404"/>
                <a:ext cx="42" cy="42"/>
              </a:xfrm>
              <a:prstGeom prst="ellipse">
                <a:avLst/>
              </a:prstGeom>
              <a:solidFill>
                <a:schemeClr val="accent2"/>
              </a:solidFill>
              <a:ln w="9525">
                <a:solidFill>
                  <a:schemeClr val="tx1"/>
                </a:solidFill>
                <a:round/>
                <a:headEnd/>
                <a:tailEnd/>
              </a:ln>
            </p:spPr>
            <p:txBody>
              <a:bodyPr wrap="none" anchor="ctr"/>
              <a:lstStyle/>
              <a:p>
                <a:endParaRPr lang="en-US" sz="1200">
                  <a:solidFill>
                    <a:srgbClr val="000000"/>
                  </a:solidFill>
                </a:endParaRPr>
              </a:p>
            </p:txBody>
          </p:sp>
        </p:grpSp>
        <p:grpSp>
          <p:nvGrpSpPr>
            <p:cNvPr id="1060" name="Group 47"/>
            <p:cNvGrpSpPr>
              <a:grpSpLocks/>
            </p:cNvGrpSpPr>
            <p:nvPr/>
          </p:nvGrpSpPr>
          <p:grpSpPr bwMode="auto">
            <a:xfrm>
              <a:off x="1693" y="1786"/>
              <a:ext cx="312" cy="201"/>
              <a:chOff x="2153" y="1284"/>
              <a:chExt cx="217" cy="162"/>
            </a:xfrm>
          </p:grpSpPr>
          <p:sp>
            <p:nvSpPr>
              <p:cNvPr id="1062" name="AutoShape 48"/>
              <p:cNvSpPr>
                <a:spLocks noChangeArrowheads="1"/>
              </p:cNvSpPr>
              <p:nvPr/>
            </p:nvSpPr>
            <p:spPr bwMode="auto">
              <a:xfrm>
                <a:off x="2164" y="1284"/>
                <a:ext cx="196" cy="151"/>
              </a:xfrm>
              <a:prstGeom prst="triangle">
                <a:avLst>
                  <a:gd name="adj" fmla="val 5416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200">
                  <a:solidFill>
                    <a:srgbClr val="000000"/>
                  </a:solidFill>
                </a:endParaRPr>
              </a:p>
            </p:txBody>
          </p:sp>
          <p:sp>
            <p:nvSpPr>
              <p:cNvPr id="1063" name="Line 49"/>
              <p:cNvSpPr>
                <a:spLocks noChangeShapeType="1"/>
              </p:cNvSpPr>
              <p:nvPr/>
            </p:nvSpPr>
            <p:spPr bwMode="auto">
              <a:xfrm>
                <a:off x="2266" y="1308"/>
                <a:ext cx="0" cy="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4" name="Line 50"/>
              <p:cNvSpPr>
                <a:spLocks noChangeShapeType="1"/>
              </p:cNvSpPr>
              <p:nvPr/>
            </p:nvSpPr>
            <p:spPr bwMode="auto">
              <a:xfrm>
                <a:off x="2248" y="1404"/>
                <a:ext cx="95" cy="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5" name="Line 51"/>
              <p:cNvSpPr>
                <a:spLocks noChangeShapeType="1"/>
              </p:cNvSpPr>
              <p:nvPr/>
            </p:nvSpPr>
            <p:spPr bwMode="auto">
              <a:xfrm flipV="1">
                <a:off x="2166" y="1395"/>
                <a:ext cx="113" cy="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6" name="Line 52"/>
              <p:cNvSpPr>
                <a:spLocks noChangeShapeType="1"/>
              </p:cNvSpPr>
              <p:nvPr/>
            </p:nvSpPr>
            <p:spPr bwMode="auto">
              <a:xfrm>
                <a:off x="2268" y="1307"/>
                <a:ext cx="85" cy="1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7" name="Line 53"/>
              <p:cNvSpPr>
                <a:spLocks noChangeShapeType="1"/>
              </p:cNvSpPr>
              <p:nvPr/>
            </p:nvSpPr>
            <p:spPr bwMode="auto">
              <a:xfrm flipH="1">
                <a:off x="2169" y="1301"/>
                <a:ext cx="100" cy="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8" name="Line 54"/>
              <p:cNvSpPr>
                <a:spLocks noChangeShapeType="1"/>
              </p:cNvSpPr>
              <p:nvPr/>
            </p:nvSpPr>
            <p:spPr bwMode="auto">
              <a:xfrm>
                <a:off x="2169" y="1432"/>
                <a:ext cx="1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9" name="Oval 55"/>
              <p:cNvSpPr>
                <a:spLocks noChangeArrowheads="1"/>
              </p:cNvSpPr>
              <p:nvPr/>
            </p:nvSpPr>
            <p:spPr bwMode="auto">
              <a:xfrm>
                <a:off x="2153" y="1404"/>
                <a:ext cx="42" cy="42"/>
              </a:xfrm>
              <a:prstGeom prst="ellipse">
                <a:avLst/>
              </a:prstGeom>
              <a:solidFill>
                <a:schemeClr val="accent2"/>
              </a:solidFill>
              <a:ln w="9525">
                <a:solidFill>
                  <a:schemeClr val="tx1"/>
                </a:solidFill>
                <a:round/>
                <a:headEnd/>
                <a:tailEnd/>
              </a:ln>
            </p:spPr>
            <p:txBody>
              <a:bodyPr wrap="none" anchor="ctr"/>
              <a:lstStyle/>
              <a:p>
                <a:endParaRPr lang="en-US" sz="1200">
                  <a:solidFill>
                    <a:srgbClr val="000000"/>
                  </a:solidFill>
                </a:endParaRPr>
              </a:p>
            </p:txBody>
          </p:sp>
          <p:sp>
            <p:nvSpPr>
              <p:cNvPr id="1070" name="Oval 56"/>
              <p:cNvSpPr>
                <a:spLocks noChangeArrowheads="1"/>
              </p:cNvSpPr>
              <p:nvPr/>
            </p:nvSpPr>
            <p:spPr bwMode="auto">
              <a:xfrm>
                <a:off x="2249" y="1284"/>
                <a:ext cx="42" cy="42"/>
              </a:xfrm>
              <a:prstGeom prst="ellipse">
                <a:avLst/>
              </a:prstGeom>
              <a:solidFill>
                <a:schemeClr val="accent2"/>
              </a:solidFill>
              <a:ln w="9525">
                <a:solidFill>
                  <a:schemeClr val="tx1"/>
                </a:solidFill>
                <a:round/>
                <a:headEnd/>
                <a:tailEnd/>
              </a:ln>
            </p:spPr>
            <p:txBody>
              <a:bodyPr wrap="none" anchor="ctr"/>
              <a:lstStyle/>
              <a:p>
                <a:endParaRPr lang="en-US" sz="1200">
                  <a:solidFill>
                    <a:srgbClr val="000000"/>
                  </a:solidFill>
                </a:endParaRPr>
              </a:p>
            </p:txBody>
          </p:sp>
          <p:sp>
            <p:nvSpPr>
              <p:cNvPr id="1071" name="Oval 57"/>
              <p:cNvSpPr>
                <a:spLocks noChangeArrowheads="1"/>
              </p:cNvSpPr>
              <p:nvPr/>
            </p:nvSpPr>
            <p:spPr bwMode="auto">
              <a:xfrm>
                <a:off x="2246" y="1375"/>
                <a:ext cx="42" cy="41"/>
              </a:xfrm>
              <a:prstGeom prst="ellipse">
                <a:avLst/>
              </a:prstGeom>
              <a:solidFill>
                <a:schemeClr val="accent2"/>
              </a:solidFill>
              <a:ln w="9525">
                <a:solidFill>
                  <a:schemeClr val="tx1"/>
                </a:solidFill>
                <a:round/>
                <a:headEnd/>
                <a:tailEnd/>
              </a:ln>
            </p:spPr>
            <p:txBody>
              <a:bodyPr wrap="none" anchor="ctr"/>
              <a:lstStyle/>
              <a:p>
                <a:endParaRPr lang="en-US" sz="1200">
                  <a:solidFill>
                    <a:srgbClr val="000000"/>
                  </a:solidFill>
                </a:endParaRPr>
              </a:p>
            </p:txBody>
          </p:sp>
          <p:sp>
            <p:nvSpPr>
              <p:cNvPr id="1072" name="Oval 58"/>
              <p:cNvSpPr>
                <a:spLocks noChangeArrowheads="1"/>
              </p:cNvSpPr>
              <p:nvPr/>
            </p:nvSpPr>
            <p:spPr bwMode="auto">
              <a:xfrm>
                <a:off x="2328" y="1404"/>
                <a:ext cx="42" cy="42"/>
              </a:xfrm>
              <a:prstGeom prst="ellipse">
                <a:avLst/>
              </a:prstGeom>
              <a:solidFill>
                <a:schemeClr val="accent2"/>
              </a:solidFill>
              <a:ln w="9525">
                <a:solidFill>
                  <a:schemeClr val="tx1"/>
                </a:solidFill>
                <a:round/>
                <a:headEnd/>
                <a:tailEnd/>
              </a:ln>
            </p:spPr>
            <p:txBody>
              <a:bodyPr wrap="none" anchor="ctr"/>
              <a:lstStyle/>
              <a:p>
                <a:endParaRPr lang="en-US" sz="1200">
                  <a:solidFill>
                    <a:srgbClr val="000000"/>
                  </a:solidFill>
                </a:endParaRPr>
              </a:p>
            </p:txBody>
          </p:sp>
        </p:grpSp>
        <p:pic>
          <p:nvPicPr>
            <p:cNvPr id="1061" name="Picture 59" descr="mms_cluster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8" y="2688"/>
              <a:ext cx="1454" cy="928"/>
            </a:xfrm>
            <a:prstGeom prst="rect">
              <a:avLst/>
            </a:prstGeom>
            <a:noFill/>
            <a:ln w="19050">
              <a:solidFill>
                <a:srgbClr val="99FF99"/>
              </a:solidFill>
              <a:miter lim="800000"/>
              <a:headEnd/>
              <a:tailEnd/>
            </a:ln>
            <a:extLst>
              <a:ext uri="{909E8E84-426E-40DD-AFC4-6F175D3DCCD1}">
                <a14:hiddenFill xmlns:a14="http://schemas.microsoft.com/office/drawing/2010/main">
                  <a:solidFill>
                    <a:srgbClr val="FFFFFF"/>
                  </a:solidFill>
                </a14:hiddenFill>
              </a:ext>
            </a:extLst>
          </p:spPr>
        </p:pic>
      </p:grpSp>
      <p:sp>
        <p:nvSpPr>
          <p:cNvPr id="5" name="Rectangle 4"/>
          <p:cNvSpPr/>
          <p:nvPr/>
        </p:nvSpPr>
        <p:spPr>
          <a:xfrm>
            <a:off x="259556" y="4042689"/>
            <a:ext cx="4822926" cy="1006429"/>
          </a:xfrm>
          <a:prstGeom prst="rect">
            <a:avLst/>
          </a:prstGeom>
        </p:spPr>
        <p:txBody>
          <a:bodyPr wrap="square">
            <a:spAutoFit/>
          </a:bodyPr>
          <a:lstStyle/>
          <a:p>
            <a:pPr marL="114300" indent="-114300">
              <a:lnSpc>
                <a:spcPct val="80000"/>
              </a:lnSpc>
              <a:spcBef>
                <a:spcPct val="10000"/>
              </a:spcBef>
              <a:buFontTx/>
              <a:buNone/>
            </a:pPr>
            <a:r>
              <a:rPr lang="en-US" b="1" dirty="0" smtClean="0">
                <a:ea typeface="ＭＳ Ｐゴシック" pitchFamily="34" charset="-128"/>
              </a:rPr>
              <a:t>Sample regions of Scientific Interest at Dayside Magnetopause and the </a:t>
            </a:r>
            <a:r>
              <a:rPr lang="en-US" b="1" dirty="0" err="1" smtClean="0">
                <a:ea typeface="ＭＳ Ｐゴシック" pitchFamily="34" charset="-128"/>
              </a:rPr>
              <a:t>Nightside</a:t>
            </a:r>
            <a:r>
              <a:rPr lang="en-US" b="1" dirty="0" smtClean="0">
                <a:ea typeface="ＭＳ Ｐゴシック" pitchFamily="34" charset="-128"/>
              </a:rPr>
              <a:t> Neutral Sheet</a:t>
            </a:r>
          </a:p>
          <a:p>
            <a:pPr marL="114300" indent="-114300">
              <a:lnSpc>
                <a:spcPct val="80000"/>
              </a:lnSpc>
              <a:spcBef>
                <a:spcPct val="10000"/>
              </a:spcBef>
              <a:buFontTx/>
              <a:buNone/>
            </a:pPr>
            <a:r>
              <a:rPr lang="en-US" b="1" dirty="0" smtClean="0">
                <a:ea typeface="ＭＳ Ｐゴシック" pitchFamily="34" charset="-128"/>
              </a:rPr>
              <a:t>for a 24 month mission lifetime.</a:t>
            </a:r>
            <a:endParaRPr lang="en-US" dirty="0" smtClean="0">
              <a:ea typeface="ＭＳ Ｐゴシック" pitchFamily="34" charset="-128"/>
            </a:endParaRPr>
          </a:p>
        </p:txBody>
      </p:sp>
    </p:spTree>
    <p:extLst>
      <p:ext uri="{BB962C8B-B14F-4D97-AF65-F5344CB8AC3E}">
        <p14:creationId xmlns:p14="http://schemas.microsoft.com/office/powerpoint/2010/main" val="12705827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Slide Number Placeholder 1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2" charset="-128"/>
              </a:defRPr>
            </a:lvl1pPr>
            <a:lvl2pPr marL="742950" indent="-285750" eaLnBrk="0" hangingPunct="0">
              <a:defRPr>
                <a:solidFill>
                  <a:schemeClr val="tx1"/>
                </a:solidFill>
                <a:latin typeface="Arial" charset="0"/>
                <a:ea typeface="ＭＳ Ｐゴシック" pitchFamily="32" charset="-128"/>
              </a:defRPr>
            </a:lvl2pPr>
            <a:lvl3pPr marL="1143000" indent="-228600" eaLnBrk="0" hangingPunct="0">
              <a:defRPr>
                <a:solidFill>
                  <a:schemeClr val="tx1"/>
                </a:solidFill>
                <a:latin typeface="Arial" charset="0"/>
                <a:ea typeface="ＭＳ Ｐゴシック" pitchFamily="32" charset="-128"/>
              </a:defRPr>
            </a:lvl3pPr>
            <a:lvl4pPr marL="1600200" indent="-228600" eaLnBrk="0" hangingPunct="0">
              <a:defRPr>
                <a:solidFill>
                  <a:schemeClr val="tx1"/>
                </a:solidFill>
                <a:latin typeface="Arial" charset="0"/>
                <a:ea typeface="ＭＳ Ｐゴシック" pitchFamily="32" charset="-128"/>
              </a:defRPr>
            </a:lvl4pPr>
            <a:lvl5pPr marL="2057400" indent="-228600" eaLnBrk="0" hangingPunct="0">
              <a:defRPr>
                <a:solidFill>
                  <a:schemeClr val="tx1"/>
                </a:solidFill>
                <a:latin typeface="Arial" charset="0"/>
                <a:ea typeface="ＭＳ Ｐゴシック" pitchFamily="32" charset="-128"/>
              </a:defRPr>
            </a:lvl5pPr>
            <a:lvl6pPr marL="2514600" indent="-228600" algn="ctr" eaLnBrk="0" fontAlgn="base" hangingPunct="0">
              <a:spcBef>
                <a:spcPct val="0"/>
              </a:spcBef>
              <a:spcAft>
                <a:spcPct val="0"/>
              </a:spcAft>
              <a:defRPr>
                <a:solidFill>
                  <a:schemeClr val="tx1"/>
                </a:solidFill>
                <a:latin typeface="Arial" charset="0"/>
                <a:ea typeface="ＭＳ Ｐゴシック" pitchFamily="32" charset="-128"/>
              </a:defRPr>
            </a:lvl6pPr>
            <a:lvl7pPr marL="2971800" indent="-228600" algn="ctr" eaLnBrk="0" fontAlgn="base" hangingPunct="0">
              <a:spcBef>
                <a:spcPct val="0"/>
              </a:spcBef>
              <a:spcAft>
                <a:spcPct val="0"/>
              </a:spcAft>
              <a:defRPr>
                <a:solidFill>
                  <a:schemeClr val="tx1"/>
                </a:solidFill>
                <a:latin typeface="Arial" charset="0"/>
                <a:ea typeface="ＭＳ Ｐゴシック" pitchFamily="32" charset="-128"/>
              </a:defRPr>
            </a:lvl7pPr>
            <a:lvl8pPr marL="3429000" indent="-228600" algn="ctr" eaLnBrk="0" fontAlgn="base" hangingPunct="0">
              <a:spcBef>
                <a:spcPct val="0"/>
              </a:spcBef>
              <a:spcAft>
                <a:spcPct val="0"/>
              </a:spcAft>
              <a:defRPr>
                <a:solidFill>
                  <a:schemeClr val="tx1"/>
                </a:solidFill>
                <a:latin typeface="Arial" charset="0"/>
                <a:ea typeface="ＭＳ Ｐゴシック" pitchFamily="32" charset="-128"/>
              </a:defRPr>
            </a:lvl8pPr>
            <a:lvl9pPr marL="3886200" indent="-228600" algn="ctr" eaLnBrk="0" fontAlgn="base" hangingPunct="0">
              <a:spcBef>
                <a:spcPct val="0"/>
              </a:spcBef>
              <a:spcAft>
                <a:spcPct val="0"/>
              </a:spcAft>
              <a:defRPr>
                <a:solidFill>
                  <a:schemeClr val="tx1"/>
                </a:solidFill>
                <a:latin typeface="Arial" charset="0"/>
                <a:ea typeface="ＭＳ Ｐゴシック" pitchFamily="32" charset="-128"/>
              </a:defRPr>
            </a:lvl9pPr>
          </a:lstStyle>
          <a:p>
            <a:pPr eaLnBrk="1" hangingPunct="1"/>
            <a:endParaRPr lang="en-US" smtClean="0"/>
          </a:p>
          <a:p>
            <a:pPr eaLnBrk="1" hangingPunct="1"/>
            <a:fld id="{FA41E34A-A266-47CA-A36E-73BD416E6EC8}" type="slidenum">
              <a:rPr lang="en-US" smtClean="0">
                <a:solidFill>
                  <a:srgbClr val="3366FF"/>
                </a:solidFill>
              </a:rPr>
              <a:pPr eaLnBrk="1" hangingPunct="1"/>
              <a:t>9</a:t>
            </a:fld>
            <a:endParaRPr lang="en-US" smtClean="0">
              <a:solidFill>
                <a:srgbClr val="3366FF"/>
              </a:solidFill>
            </a:endParaRPr>
          </a:p>
        </p:txBody>
      </p:sp>
      <p:grpSp>
        <p:nvGrpSpPr>
          <p:cNvPr id="61" name="Group 60"/>
          <p:cNvGrpSpPr/>
          <p:nvPr/>
        </p:nvGrpSpPr>
        <p:grpSpPr>
          <a:xfrm>
            <a:off x="1348947" y="554809"/>
            <a:ext cx="6600655" cy="3978072"/>
            <a:chOff x="3551068" y="1704513"/>
            <a:chExt cx="4776186" cy="4065628"/>
          </a:xfrm>
        </p:grpSpPr>
        <p:pic>
          <p:nvPicPr>
            <p:cNvPr id="62" name="Picture 3"/>
            <p:cNvPicPr>
              <a:picLocks noChangeAspect="1" noChangeArrowheads="1"/>
            </p:cNvPicPr>
            <p:nvPr/>
          </p:nvPicPr>
          <p:blipFill>
            <a:blip r:embed="rId3"/>
            <a:srcRect l="7643" t="5330" r="6843" b="10800"/>
            <a:stretch>
              <a:fillRect/>
            </a:stretch>
          </p:blipFill>
          <p:spPr bwMode="auto">
            <a:xfrm>
              <a:off x="3551068" y="1704513"/>
              <a:ext cx="4776186" cy="4039339"/>
            </a:xfrm>
            <a:prstGeom prst="rect">
              <a:avLst/>
            </a:prstGeom>
            <a:noFill/>
            <a:ln w="9525">
              <a:noFill/>
              <a:miter lim="800000"/>
              <a:headEnd/>
              <a:tailEnd/>
            </a:ln>
          </p:spPr>
        </p:pic>
        <p:sp>
          <p:nvSpPr>
            <p:cNvPr id="64" name="Text Box 7"/>
            <p:cNvSpPr txBox="1">
              <a:spLocks noChangeArrowheads="1"/>
            </p:cNvSpPr>
            <p:nvPr/>
          </p:nvSpPr>
          <p:spPr bwMode="auto">
            <a:xfrm>
              <a:off x="3551068" y="5534228"/>
              <a:ext cx="2989262" cy="235913"/>
            </a:xfrm>
            <a:prstGeom prst="rect">
              <a:avLst/>
            </a:prstGeom>
            <a:noFill/>
            <a:ln w="9525">
              <a:noFill/>
              <a:miter lim="800000"/>
              <a:headEnd/>
              <a:tailEnd/>
            </a:ln>
          </p:spPr>
          <p:txBody>
            <a:bodyPr>
              <a:spAutoFit/>
            </a:bodyPr>
            <a:lstStyle/>
            <a:p>
              <a:pPr>
                <a:lnSpc>
                  <a:spcPct val="50000"/>
                </a:lnSpc>
                <a:spcBef>
                  <a:spcPct val="50000"/>
                </a:spcBef>
              </a:pPr>
              <a:r>
                <a:rPr lang="en-US" b="1" dirty="0"/>
                <a:t>Orbits </a:t>
              </a:r>
              <a:r>
                <a:rPr lang="en-US" b="1" dirty="0" smtClean="0"/>
                <a:t>trace shown in Inertial Frame</a:t>
              </a:r>
              <a:endParaRPr lang="en-US" b="1" dirty="0"/>
            </a:p>
          </p:txBody>
        </p:sp>
      </p:grpSp>
      <p:sp>
        <p:nvSpPr>
          <p:cNvPr id="65" name="Down Arrow 64"/>
          <p:cNvSpPr/>
          <p:nvPr/>
        </p:nvSpPr>
        <p:spPr bwMode="auto">
          <a:xfrm rot="2523790">
            <a:off x="5797002" y="4108269"/>
            <a:ext cx="418155" cy="733806"/>
          </a:xfrm>
          <a:prstGeom prst="downArrow">
            <a:avLst/>
          </a:prstGeom>
          <a:solidFill>
            <a:srgbClr val="FFFF00"/>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smtClean="0"/>
              <a:t>Sun</a:t>
            </a:r>
            <a:endParaRPr kumimoji="0" lang="en-US" sz="1400" b="0" i="0" u="none" strike="noStrike" cap="none" normalizeH="0" baseline="0" dirty="0">
              <a:ln>
                <a:noFill/>
              </a:ln>
              <a:solidFill>
                <a:schemeClr val="tx1"/>
              </a:solidFill>
              <a:effectLst/>
              <a:latin typeface="Arial" charset="0"/>
            </a:endParaRPr>
          </a:p>
        </p:txBody>
      </p:sp>
      <p:sp>
        <p:nvSpPr>
          <p:cNvPr id="66" name="TextBox 65"/>
          <p:cNvSpPr txBox="1"/>
          <p:nvPr/>
        </p:nvSpPr>
        <p:spPr>
          <a:xfrm>
            <a:off x="7162801" y="3692533"/>
            <a:ext cx="1171853" cy="646331"/>
          </a:xfrm>
          <a:prstGeom prst="rect">
            <a:avLst/>
          </a:prstGeom>
          <a:noFill/>
          <a:ln>
            <a:solidFill>
              <a:schemeClr val="tx1"/>
            </a:solidFill>
          </a:ln>
        </p:spPr>
        <p:txBody>
          <a:bodyPr wrap="square" rtlCol="0">
            <a:spAutoFit/>
          </a:bodyPr>
          <a:lstStyle/>
          <a:p>
            <a:pPr algn="l"/>
            <a:r>
              <a:rPr lang="en-US" sz="1200" dirty="0" smtClean="0"/>
              <a:t>Maneuvers occur in partial shadow</a:t>
            </a:r>
            <a:endParaRPr lang="en-US" sz="1200" dirty="0"/>
          </a:p>
        </p:txBody>
      </p:sp>
      <p:sp>
        <p:nvSpPr>
          <p:cNvPr id="1027" name="Rectangle 2"/>
          <p:cNvSpPr>
            <a:spLocks noGrp="1" noChangeArrowheads="1"/>
          </p:cNvSpPr>
          <p:nvPr>
            <p:ph type="title"/>
          </p:nvPr>
        </p:nvSpPr>
        <p:spPr/>
        <p:txBody>
          <a:bodyPr/>
          <a:lstStyle/>
          <a:p>
            <a:r>
              <a:rPr lang="en-US" dirty="0" smtClean="0">
                <a:ea typeface="ＭＳ Ｐゴシック" pitchFamily="32" charset="-128"/>
              </a:rPr>
              <a:t>Mission Planning Complexity</a:t>
            </a:r>
          </a:p>
        </p:txBody>
      </p:sp>
      <p:sp>
        <p:nvSpPr>
          <p:cNvPr id="5" name="TextBox 4"/>
          <p:cNvSpPr txBox="1"/>
          <p:nvPr/>
        </p:nvSpPr>
        <p:spPr>
          <a:xfrm>
            <a:off x="5105400" y="971550"/>
            <a:ext cx="3886200" cy="1200329"/>
          </a:xfrm>
          <a:prstGeom prst="rect">
            <a:avLst/>
          </a:prstGeom>
          <a:noFill/>
        </p:spPr>
        <p:txBody>
          <a:bodyPr wrap="square" rtlCol="0">
            <a:spAutoFit/>
          </a:bodyPr>
          <a:lstStyle/>
          <a:p>
            <a:pPr marL="285750" indent="-285750">
              <a:buFont typeface="Arial" pitchFamily="34" charset="0"/>
              <a:buChar char="•"/>
            </a:pPr>
            <a:r>
              <a:rPr lang="en-US" dirty="0" smtClean="0"/>
              <a:t>12 Planned Apogee raising burns</a:t>
            </a:r>
          </a:p>
          <a:p>
            <a:pPr marL="285750" indent="-285750">
              <a:buFont typeface="Arial" pitchFamily="34" charset="0"/>
              <a:buChar char="•"/>
            </a:pPr>
            <a:r>
              <a:rPr lang="en-US" dirty="0" smtClean="0"/>
              <a:t>Tetrahedron Formation </a:t>
            </a:r>
          </a:p>
          <a:p>
            <a:pPr marL="285750" indent="-285750">
              <a:buFont typeface="Arial" pitchFamily="34" charset="0"/>
              <a:buChar char="•"/>
            </a:pPr>
            <a:r>
              <a:rPr lang="en-US" dirty="0" smtClean="0"/>
              <a:t>Close Approach avoidance</a:t>
            </a:r>
          </a:p>
          <a:p>
            <a:endParaRPr lang="en-US" dirty="0"/>
          </a:p>
        </p:txBody>
      </p:sp>
    </p:spTree>
    <p:extLst>
      <p:ext uri="{BB962C8B-B14F-4D97-AF65-F5344CB8AC3E}">
        <p14:creationId xmlns:p14="http://schemas.microsoft.com/office/powerpoint/2010/main" val="4126114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javapresotemplate">
  <a:themeElements>
    <a:clrScheme name="Custom 19">
      <a:dk1>
        <a:srgbClr val="000000"/>
      </a:dk1>
      <a:lt1>
        <a:sysClr val="window" lastClr="FFFFFF"/>
      </a:lt1>
      <a:dk2>
        <a:srgbClr val="424545"/>
      </a:dk2>
      <a:lt2>
        <a:srgbClr val="A3A3A3"/>
      </a:lt2>
      <a:accent1>
        <a:srgbClr val="5382A1"/>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theme>
</file>

<file path=ppt/theme/theme2.xml><?xml version="1.0" encoding="utf-8"?>
<a:theme xmlns:a="http://schemas.openxmlformats.org/drawingml/2006/main" name="Office Theme">
  <a:themeElements>
    <a:clrScheme name="Oracle 2012">
      <a:dk1>
        <a:sysClr val="windowText" lastClr="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javapresotemplate.potx</Template>
  <TotalTime>10264</TotalTime>
  <Words>1499</Words>
  <Application>Microsoft Office PowerPoint</Application>
  <PresentationFormat>On-screen Show (16:9)</PresentationFormat>
  <Paragraphs>261</Paragraphs>
  <Slides>33</Slides>
  <Notes>29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5" baseType="lpstr">
      <vt:lpstr>javapresotemplate</vt:lpstr>
      <vt:lpstr>Bitmap Image</vt:lpstr>
      <vt:lpstr>PowerPoint Presentation</vt:lpstr>
      <vt:lpstr> Practical Pros &amp; Cons  of Replacing Swing with JavaFX in Existing Applications </vt:lpstr>
      <vt:lpstr>JavaFX provides a rich client API as a new and exciting way to develop client user interfaces. What are its key strengths and weaknesses? Is it ready to be used in production to replace Swing?   This panel discussion addresses the relevance of JavaFX in the context of existing Swing applications. It demonstrates and analyzes applications created in farm management, logistics, mission operations, and artificial intelligence.   The panelists show how their applications based on the NetBeans application framework leverage JavaFX, and they share their experiences of replacing Swing with JavaFX and porting Swing components to JavaFX.</vt:lpstr>
      <vt:lpstr>Fair Questions to Ask</vt:lpstr>
      <vt:lpstr>PowerPoint Presentation</vt:lpstr>
      <vt:lpstr>GEONS Ground Support System </vt:lpstr>
      <vt:lpstr>Java for NASA Mission Support</vt:lpstr>
      <vt:lpstr>MMS Mission Overview</vt:lpstr>
      <vt:lpstr>Mission Planning Complexity</vt:lpstr>
      <vt:lpstr>Orbit in the Life</vt:lpstr>
      <vt:lpstr>Data Product Generation using NetBeans Platform</vt:lpstr>
      <vt:lpstr>Quick Data Exploration using JavaFX</vt:lpstr>
      <vt:lpstr>Pros vs Cons on Adding JavaFX to Swing Applications</vt:lpstr>
      <vt:lpstr>Suggestions for JavaFX Adoption</vt:lpstr>
      <vt:lpstr>Appendix of Links</vt:lpstr>
      <vt:lpstr>PowerPoint Presentation</vt:lpstr>
      <vt:lpstr>PowerPoint Presentation</vt:lpstr>
      <vt:lpstr>PowerPoint Presentation</vt:lpstr>
      <vt:lpstr>PowerPoint Presentation</vt:lpstr>
      <vt:lpstr>About Me</vt:lpstr>
      <vt:lpstr>PowerPoint Presentation</vt:lpstr>
      <vt:lpstr>The Problem</vt:lpstr>
      <vt:lpstr>PowerPoint Presentation</vt:lpstr>
      <vt:lpstr>Extreme Makeovers</vt:lpstr>
      <vt:lpstr>PowerPoint Presentation</vt:lpstr>
      <vt:lpstr>PowerPoint Presentation</vt:lpstr>
      <vt:lpstr>PowerPoint Presentation</vt:lpstr>
      <vt:lpstr>Adding JavaFX to the Swing UI</vt:lpstr>
      <vt:lpstr>JavaFX in a NetBeans RCP App</vt:lpstr>
      <vt:lpstr>Contact Info</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Duarte, Inc.</dc:creator>
  <cp:lastModifiedBy>Geertjan</cp:lastModifiedBy>
  <cp:revision>1600</cp:revision>
  <cp:lastPrinted>2012-06-18T19:05:44Z</cp:lastPrinted>
  <dcterms:created xsi:type="dcterms:W3CDTF">2012-05-31T20:53:14Z</dcterms:created>
  <dcterms:modified xsi:type="dcterms:W3CDTF">2013-09-24T14:31:22Z</dcterms:modified>
</cp:coreProperties>
</file>